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1" r:id="rId3"/>
    <p:sldId id="284" r:id="rId4"/>
    <p:sldId id="300" r:id="rId5"/>
    <p:sldId id="303" r:id="rId6"/>
    <p:sldId id="302" r:id="rId7"/>
    <p:sldId id="271" r:id="rId8"/>
    <p:sldId id="279" r:id="rId9"/>
    <p:sldId id="304" r:id="rId10"/>
    <p:sldId id="305" r:id="rId11"/>
    <p:sldId id="306" r:id="rId12"/>
    <p:sldId id="307" r:id="rId13"/>
    <p:sldId id="274" r:id="rId1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32A0"/>
    <a:srgbClr val="FDF4AE"/>
    <a:srgbClr val="D3F4FF"/>
    <a:srgbClr val="F7EDBF"/>
    <a:srgbClr val="F1E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31" autoAdjust="0"/>
    <p:restoredTop sz="94660"/>
  </p:normalViewPr>
  <p:slideViewPr>
    <p:cSldViewPr snapToGrid="0">
      <p:cViewPr varScale="1">
        <p:scale>
          <a:sx n="72" d="100"/>
          <a:sy n="72" d="100"/>
        </p:scale>
        <p:origin x="6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66614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2607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37551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224606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0649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7668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38B504CB-8247-424B-A5D3-1B0E1B340D4A}" type="datetimeFigureOut">
              <a:rPr lang="hu-HU" smtClean="0"/>
              <a:t>2016. 04. 01.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84429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38B504CB-8247-424B-A5D3-1B0E1B340D4A}" type="datetimeFigureOut">
              <a:rPr lang="hu-HU" smtClean="0"/>
              <a:t>2016. 04. 01.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98028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8B504CB-8247-424B-A5D3-1B0E1B340D4A}" type="datetimeFigureOut">
              <a:rPr lang="hu-HU" smtClean="0"/>
              <a:t>2016. 04. 01.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423035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9875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1699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504CB-8247-424B-A5D3-1B0E1B340D4A}" type="datetimeFigureOut">
              <a:rPr lang="hu-HU" smtClean="0"/>
              <a:t>2016. 04. 01.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2CB42-E189-422C-B37E-A53A271CDB1F}" type="slidenum">
              <a:rPr lang="hu-HU" smtClean="0"/>
              <a:t>‹#›</a:t>
            </a:fld>
            <a:endParaRPr lang="hu-HU"/>
          </a:p>
        </p:txBody>
      </p:sp>
    </p:spTree>
    <p:extLst>
      <p:ext uri="{BB962C8B-B14F-4D97-AF65-F5344CB8AC3E}">
        <p14:creationId xmlns:p14="http://schemas.microsoft.com/office/powerpoint/2010/main" val="2358907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0"/>
            <a:ext cx="12192000" cy="2147582"/>
          </a:xfrm>
        </p:spPr>
        <p:txBody>
          <a:bodyPr>
            <a:normAutofit/>
          </a:bodyPr>
          <a:lstStyle/>
          <a:p>
            <a:r>
              <a:rPr lang="hu-HU" sz="7200" b="1" baseline="30000" dirty="0">
                <a:solidFill>
                  <a:srgbClr val="6E32A0"/>
                </a:solidFill>
                <a:latin typeface="+mn-lt"/>
              </a:rPr>
              <a:t>12–13. Pénzügyi céljaink – tervezés</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2070757" y="2788945"/>
            <a:ext cx="8465073" cy="2353577"/>
          </a:xfrm>
        </p:spPr>
        <p:txBody>
          <a:bodyPr>
            <a:noAutofit/>
          </a:bodyPr>
          <a:lstStyle/>
          <a:p>
            <a:pPr algn="l">
              <a:lnSpc>
                <a:spcPts val="5000"/>
              </a:lnSpc>
              <a:spcBef>
                <a:spcPts val="1200"/>
              </a:spcBef>
            </a:pPr>
            <a:r>
              <a:rPr lang="hu-HU" sz="4800" b="1" baseline="30000" dirty="0">
                <a:solidFill>
                  <a:srgbClr val="6E32A0"/>
                </a:solidFill>
              </a:rPr>
              <a:t>A. Miért van szükség pénzügyi tervre?</a:t>
            </a:r>
          </a:p>
          <a:p>
            <a:pPr algn="l">
              <a:lnSpc>
                <a:spcPts val="5000"/>
              </a:lnSpc>
              <a:spcBef>
                <a:spcPts val="1200"/>
              </a:spcBef>
            </a:pPr>
            <a:r>
              <a:rPr lang="hu-HU" sz="4800" b="1" baseline="30000" dirty="0">
                <a:solidFill>
                  <a:srgbClr val="6E32A0"/>
                </a:solidFill>
              </a:rPr>
              <a:t>B. Hogy érhetjük el kitűzött céljainkat?</a:t>
            </a:r>
          </a:p>
          <a:p>
            <a:pPr algn="l">
              <a:lnSpc>
                <a:spcPts val="5000"/>
              </a:lnSpc>
              <a:spcBef>
                <a:spcPts val="1200"/>
              </a:spcBef>
            </a:pPr>
            <a:r>
              <a:rPr lang="hu-HU" sz="4800" b="1" baseline="30000" dirty="0">
                <a:solidFill>
                  <a:srgbClr val="6E32A0"/>
                </a:solidFill>
              </a:rPr>
              <a:t>C. Milyen erőforrásai vannak egy háztartásnak? </a:t>
            </a:r>
            <a:endParaRPr lang="hu-HU" sz="4800" dirty="0">
              <a:solidFill>
                <a:srgbClr val="6E32A0"/>
              </a:solidFill>
            </a:endParaRPr>
          </a:p>
        </p:txBody>
      </p:sp>
    </p:spTree>
    <p:extLst>
      <p:ext uri="{BB962C8B-B14F-4D97-AF65-F5344CB8AC3E}">
        <p14:creationId xmlns:p14="http://schemas.microsoft.com/office/powerpoint/2010/main" val="6121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52400" y="847725"/>
            <a:ext cx="4933950" cy="5478423"/>
          </a:xfrm>
          <a:prstGeom prst="rect">
            <a:avLst/>
          </a:prstGeom>
        </p:spPr>
        <p:txBody>
          <a:bodyPr wrap="square">
            <a:spAutoFit/>
          </a:bodyPr>
          <a:lstStyle/>
          <a:p>
            <a:pPr marL="447675" indent="-447675" algn="just">
              <a:lnSpc>
                <a:spcPts val="3000"/>
              </a:lnSpc>
              <a:spcBef>
                <a:spcPts val="1200"/>
              </a:spcBef>
            </a:pPr>
            <a:r>
              <a:rPr lang="hu-HU" sz="3600" baseline="30000" dirty="0"/>
              <a:t>A megfontolt pénzügyi tervezés az alábbi feladatokból áll: </a:t>
            </a:r>
          </a:p>
          <a:p>
            <a:pPr marL="447675" indent="-447675" algn="just">
              <a:lnSpc>
                <a:spcPts val="3000"/>
              </a:lnSpc>
            </a:pPr>
            <a:r>
              <a:rPr lang="hu-HU" sz="3600" baseline="30000" dirty="0"/>
              <a:t>• a célok pontos meghatározása;</a:t>
            </a:r>
          </a:p>
          <a:p>
            <a:pPr marL="447675" indent="-447675" algn="just">
              <a:lnSpc>
                <a:spcPts val="3000"/>
              </a:lnSpc>
            </a:pPr>
            <a:r>
              <a:rPr lang="hu-HU" sz="3600" baseline="30000" dirty="0"/>
              <a:t>• többféle forgatókönyv kidolgozása arra, hogy miként teljesülhetnek a célok;</a:t>
            </a:r>
          </a:p>
          <a:p>
            <a:pPr marL="447675" indent="-447675" algn="just">
              <a:lnSpc>
                <a:spcPts val="3000"/>
              </a:lnSpc>
            </a:pPr>
            <a:r>
              <a:rPr lang="hu-HU" sz="3600" baseline="30000" dirty="0"/>
              <a:t>• mérlegelés, a legcélszerűbb terv kiválasztása;</a:t>
            </a:r>
          </a:p>
          <a:p>
            <a:pPr marL="447675" indent="-447675" algn="just">
              <a:lnSpc>
                <a:spcPts val="3000"/>
              </a:lnSpc>
            </a:pPr>
            <a:r>
              <a:rPr lang="hu-HU" sz="3600" baseline="30000" dirty="0"/>
              <a:t>• a tervnek megfelelő cselekvés (vagyis a célok megvalósításába bele kell vágni);</a:t>
            </a:r>
          </a:p>
          <a:p>
            <a:pPr marL="447675" indent="-447675" algn="just">
              <a:lnSpc>
                <a:spcPts val="3000"/>
              </a:lnSpc>
            </a:pPr>
            <a:r>
              <a:rPr lang="hu-HU" sz="3600" baseline="30000" dirty="0"/>
              <a:t>• a kitűzött terv teljesülésének rendszeres ellenőrzése, elemzése, szükség esetén módosítása.</a:t>
            </a:r>
            <a:endParaRPr lang="hu-HU" sz="3600" dirty="0"/>
          </a:p>
        </p:txBody>
      </p:sp>
      <p:sp>
        <p:nvSpPr>
          <p:cNvPr id="9"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12–13. Pénzügyi céljaink – tervezés – </a:t>
            </a:r>
            <a:r>
              <a:rPr lang="hu-HU" sz="2400" b="1" baseline="30000" dirty="0"/>
              <a:t>B. </a:t>
            </a:r>
            <a:r>
              <a:rPr lang="hu-HU" sz="2400" b="1" baseline="30000" dirty="0">
                <a:solidFill>
                  <a:srgbClr val="6E32A0"/>
                </a:solidFill>
              </a:rPr>
              <a:t>Hogy érhetjük el kitűzött céljainkat?</a:t>
            </a:r>
          </a:p>
        </p:txBody>
      </p:sp>
      <p:sp>
        <p:nvSpPr>
          <p:cNvPr id="2" name="Lekerekített téglalap 1"/>
          <p:cNvSpPr/>
          <p:nvPr/>
        </p:nvSpPr>
        <p:spPr>
          <a:xfrm>
            <a:off x="5457824" y="847725"/>
            <a:ext cx="6553201" cy="5838825"/>
          </a:xfrm>
          <a:prstGeom prst="roundRect">
            <a:avLst>
              <a:gd name="adj" fmla="val 361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5562600" y="1016465"/>
            <a:ext cx="6448426" cy="5309595"/>
          </a:xfrm>
          <a:prstGeom prst="rect">
            <a:avLst/>
          </a:prstGeom>
        </p:spPr>
        <p:txBody>
          <a:bodyPr wrap="square">
            <a:spAutoFit/>
          </a:bodyPr>
          <a:lstStyle/>
          <a:p>
            <a:pPr>
              <a:lnSpc>
                <a:spcPts val="3000"/>
              </a:lnSpc>
              <a:spcBef>
                <a:spcPts val="1200"/>
              </a:spcBef>
            </a:pPr>
            <a:r>
              <a:rPr lang="hu-HU" sz="3600" b="1" baseline="30000" dirty="0"/>
              <a:t>Jó, ha tudod!</a:t>
            </a:r>
          </a:p>
          <a:p>
            <a:pPr algn="just">
              <a:lnSpc>
                <a:spcPts val="3000"/>
              </a:lnSpc>
            </a:pPr>
            <a:r>
              <a:rPr lang="hu-HU" sz="3600" baseline="30000" dirty="0"/>
              <a:t>Az elérni kívánt céloknak pontosan meghatározottnak, mérhetőnek, elérhetőnek, reálisnak és időhöz kötöttnek kell lenniük.  </a:t>
            </a:r>
          </a:p>
          <a:p>
            <a:pPr marL="361950" indent="-361950" algn="just">
              <a:lnSpc>
                <a:spcPts val="3000"/>
              </a:lnSpc>
              <a:spcBef>
                <a:spcPts val="1200"/>
              </a:spcBef>
            </a:pPr>
            <a:r>
              <a:rPr lang="hu-HU" sz="3600" baseline="30000" dirty="0"/>
              <a:t>• A célok meghatározása előtt mindig elemezni kell az információkat!</a:t>
            </a:r>
          </a:p>
          <a:p>
            <a:pPr marL="361950" indent="-361950" algn="just">
              <a:lnSpc>
                <a:spcPts val="3000"/>
              </a:lnSpc>
              <a:spcBef>
                <a:spcPts val="1200"/>
              </a:spcBef>
            </a:pPr>
            <a:r>
              <a:rPr lang="hu-HU" sz="3600" baseline="30000" dirty="0"/>
              <a:t>• Fontos, hogy a célkitűzéshez szükséges lehető legtöbb megbízható információt beszerezzük! </a:t>
            </a:r>
          </a:p>
          <a:p>
            <a:pPr marL="361950" indent="-361950" algn="just">
              <a:lnSpc>
                <a:spcPts val="3000"/>
              </a:lnSpc>
              <a:spcBef>
                <a:spcPts val="1200"/>
              </a:spcBef>
            </a:pPr>
            <a:r>
              <a:rPr lang="hu-HU" sz="3600" baseline="30000" dirty="0"/>
              <a:t>• Legyünk előrelátóak, határozzunk meg rövid és hosszú távú célokat is!</a:t>
            </a:r>
          </a:p>
          <a:p>
            <a:pPr marL="361950" indent="-361950" algn="just">
              <a:lnSpc>
                <a:spcPts val="3000"/>
              </a:lnSpc>
              <a:spcBef>
                <a:spcPts val="1200"/>
              </a:spcBef>
            </a:pPr>
            <a:r>
              <a:rPr lang="hu-HU" sz="3600" baseline="30000" dirty="0"/>
              <a:t>• Azok a jó célok, amelyek eléréséhez megvannak és mozgósíthatók az erőforrásaink!</a:t>
            </a:r>
          </a:p>
        </p:txBody>
      </p:sp>
    </p:spTree>
    <p:extLst>
      <p:ext uri="{BB962C8B-B14F-4D97-AF65-F5344CB8AC3E}">
        <p14:creationId xmlns:p14="http://schemas.microsoft.com/office/powerpoint/2010/main" val="1679900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14300" y="1466524"/>
            <a:ext cx="11925300" cy="2385718"/>
          </a:xfrm>
          <a:prstGeom prst="rect">
            <a:avLst/>
          </a:prstGeom>
        </p:spPr>
        <p:txBody>
          <a:bodyPr wrap="square">
            <a:spAutoFit/>
          </a:bodyPr>
          <a:lstStyle/>
          <a:p>
            <a:pPr algn="just">
              <a:lnSpc>
                <a:spcPts val="3000"/>
              </a:lnSpc>
              <a:spcBef>
                <a:spcPts val="1200"/>
              </a:spcBef>
            </a:pPr>
            <a:r>
              <a:rPr lang="hu-HU" sz="3600" baseline="30000" dirty="0"/>
              <a:t>A háztartások többféle erőforrással gazdálkodhatnak: a családtagok munkájával, az idővel, a jövedelmekkel és a vagyonnal. A legfontosabb a munkavégző képesség, amely az ember ismereteinek, gyakorlati tapasztalatainak, fizikai erejének és személyiségének együttese. Ez egyfelől biztosítja a rendszeres jövedelmet, fizetést, másfelől az otthoni munkákhoz is szükség van rá. A rendszeres jövedelem megszerzése érdekében fontos, hogy a munkavégző képességet tanulással is fejlesszük. </a:t>
            </a:r>
          </a:p>
        </p:txBody>
      </p:sp>
      <p:sp>
        <p:nvSpPr>
          <p:cNvPr id="9"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12–13. Pénzügyi céljaink – tervezés</a:t>
            </a:r>
          </a:p>
        </p:txBody>
      </p:sp>
      <p:sp>
        <p:nvSpPr>
          <p:cNvPr id="11" name="Téglalap 10"/>
          <p:cNvSpPr/>
          <p:nvPr/>
        </p:nvSpPr>
        <p:spPr>
          <a:xfrm>
            <a:off x="0" y="858405"/>
            <a:ext cx="12192000" cy="584775"/>
          </a:xfrm>
          <a:prstGeom prst="rect">
            <a:avLst/>
          </a:prstGeom>
        </p:spPr>
        <p:txBody>
          <a:bodyPr wrap="square">
            <a:spAutoFit/>
          </a:bodyPr>
          <a:lstStyle/>
          <a:p>
            <a:pPr algn="ctr"/>
            <a:r>
              <a:rPr lang="hu-HU" sz="4800" b="1" baseline="30000" dirty="0"/>
              <a:t>C. </a:t>
            </a:r>
            <a:r>
              <a:rPr lang="hu-HU" sz="4800" b="1" baseline="30000" dirty="0">
                <a:solidFill>
                  <a:srgbClr val="6E32A0"/>
                </a:solidFill>
              </a:rPr>
              <a:t>Milyen erőforrásai vannak egy háztartásnak? </a:t>
            </a:r>
          </a:p>
        </p:txBody>
      </p:sp>
      <p:pic>
        <p:nvPicPr>
          <p:cNvPr id="3" name="Kép 2"/>
          <p:cNvPicPr>
            <a:picLocks noChangeAspect="1"/>
          </p:cNvPicPr>
          <p:nvPr/>
        </p:nvPicPr>
        <p:blipFill rotWithShape="1">
          <a:blip r:embed="rId3" cstate="print">
            <a:extLst>
              <a:ext uri="{28A0092B-C50C-407E-A947-70E740481C1C}">
                <a14:useLocalDpi xmlns:a14="http://schemas.microsoft.com/office/drawing/2010/main" val="0"/>
              </a:ext>
            </a:extLst>
          </a:blip>
          <a:srcRect b="16590"/>
          <a:stretch/>
        </p:blipFill>
        <p:spPr>
          <a:xfrm>
            <a:off x="194983" y="3847481"/>
            <a:ext cx="5121781" cy="2829544"/>
          </a:xfrm>
          <a:prstGeom prst="rect">
            <a:avLst/>
          </a:prstGeom>
        </p:spPr>
      </p:pic>
      <p:sp>
        <p:nvSpPr>
          <p:cNvPr id="7" name="Téglalap 6"/>
          <p:cNvSpPr/>
          <p:nvPr/>
        </p:nvSpPr>
        <p:spPr>
          <a:xfrm>
            <a:off x="5524500" y="3875586"/>
            <a:ext cx="6515099" cy="2015936"/>
          </a:xfrm>
          <a:prstGeom prst="rect">
            <a:avLst/>
          </a:prstGeom>
        </p:spPr>
        <p:txBody>
          <a:bodyPr wrap="square">
            <a:spAutoFit/>
          </a:bodyPr>
          <a:lstStyle/>
          <a:p>
            <a:pPr algn="just">
              <a:lnSpc>
                <a:spcPts val="3000"/>
              </a:lnSpc>
              <a:spcBef>
                <a:spcPts val="1200"/>
              </a:spcBef>
            </a:pPr>
            <a:r>
              <a:rPr lang="hu-HU" sz="3600" baseline="30000" dirty="0"/>
              <a:t>Az idő is fontos erőforrás. Jól kell kihasználni a rendelkezésre álló időt rövid és hosszú távon egyaránt. Az idő és a már említett munkavégző képesség jobb beosztásával szervezettebbé tehető az élet.</a:t>
            </a:r>
          </a:p>
        </p:txBody>
      </p:sp>
    </p:spTree>
    <p:extLst>
      <p:ext uri="{BB962C8B-B14F-4D97-AF65-F5344CB8AC3E}">
        <p14:creationId xmlns:p14="http://schemas.microsoft.com/office/powerpoint/2010/main" val="307619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438150" y="1438275"/>
            <a:ext cx="5657850" cy="4708981"/>
          </a:xfrm>
          <a:prstGeom prst="rect">
            <a:avLst/>
          </a:prstGeom>
        </p:spPr>
        <p:txBody>
          <a:bodyPr wrap="square">
            <a:spAutoFit/>
          </a:bodyPr>
          <a:lstStyle/>
          <a:p>
            <a:pPr algn="just">
              <a:lnSpc>
                <a:spcPts val="3000"/>
              </a:lnSpc>
              <a:spcBef>
                <a:spcPts val="1200"/>
              </a:spcBef>
            </a:pPr>
            <a:r>
              <a:rPr lang="hu-HU" sz="3600" baseline="30000" dirty="0"/>
              <a:t>A háztartás tulajdonában lévő felhalmozott anyagi javak és a velük kapcsolatos jogok (például tulajdonjog, szerzői jog) összessége képezi a háztartás vagyonát. Ezekkel is szerezhető jövedelem, azonban Magyarországon a háztartások számára az elérhető rendszeres munkajövedelem nagysága befolyásolja leginkább a háztartás gazdálkodását. A jövedelem megszerzése, illetve annak </a:t>
            </a:r>
            <a:r>
              <a:rPr lang="hu-HU" sz="3600" baseline="30000" dirty="0" err="1"/>
              <a:t>észszerű</a:t>
            </a:r>
            <a:r>
              <a:rPr lang="hu-HU" sz="3600" baseline="30000" dirty="0"/>
              <a:t> beosztása a háztartási gazdálkodás döntő erőforrása, a kiadások fedezete, a célok megvalósításának alapja. </a:t>
            </a:r>
          </a:p>
        </p:txBody>
      </p:sp>
      <p:sp>
        <p:nvSpPr>
          <p:cNvPr id="9"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12–13. Pénzügyi céljaink – tervezés - </a:t>
            </a:r>
            <a:r>
              <a:rPr lang="hu-HU" sz="2400" b="1" baseline="30000" dirty="0"/>
              <a:t>C </a:t>
            </a:r>
            <a:r>
              <a:rPr lang="hu-HU" sz="2400" b="1" baseline="30000" dirty="0">
                <a:solidFill>
                  <a:srgbClr val="6E32A0"/>
                </a:solidFill>
              </a:rPr>
              <a:t>Milyen erőforrásai vannak egy háztartásnak? </a:t>
            </a:r>
          </a:p>
        </p:txBody>
      </p:sp>
      <p:sp>
        <p:nvSpPr>
          <p:cNvPr id="6" name="Lekerekített téglalap 5"/>
          <p:cNvSpPr/>
          <p:nvPr/>
        </p:nvSpPr>
        <p:spPr>
          <a:xfrm>
            <a:off x="7134226" y="1438275"/>
            <a:ext cx="4533900" cy="4810125"/>
          </a:xfrm>
          <a:prstGeom prst="roundRect">
            <a:avLst>
              <a:gd name="adj" fmla="val 361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p:cNvSpPr/>
          <p:nvPr/>
        </p:nvSpPr>
        <p:spPr>
          <a:xfrm>
            <a:off x="7286625" y="1607015"/>
            <a:ext cx="4381501" cy="4708981"/>
          </a:xfrm>
          <a:prstGeom prst="rect">
            <a:avLst/>
          </a:prstGeom>
        </p:spPr>
        <p:txBody>
          <a:bodyPr wrap="square">
            <a:spAutoFit/>
          </a:bodyPr>
          <a:lstStyle/>
          <a:p>
            <a:pPr>
              <a:lnSpc>
                <a:spcPts val="3000"/>
              </a:lnSpc>
            </a:pPr>
            <a:r>
              <a:rPr lang="hu-HU" sz="3600" b="1" baseline="30000" dirty="0"/>
              <a:t>Jó, ha tudod!</a:t>
            </a:r>
          </a:p>
          <a:p>
            <a:pPr algn="just">
              <a:lnSpc>
                <a:spcPts val="3000"/>
              </a:lnSpc>
            </a:pPr>
            <a:r>
              <a:rPr lang="hu-HU" sz="3600" baseline="30000" dirty="0"/>
              <a:t>Az anyagi biztonság nagyon fontos, csakúgy, mint az egészség megőrzése. Életünk során rendszeresen át kell gondolnunk, mennyit vagyunk képesek félretenni, és ezt tudatosan végre is kell hajtanunk, hiszen bármikor jöhet egy nagyobb összegű kiadás, vagy hirtelen csökkenhetnek a bevételek is például a munkanélküliség miatt. </a:t>
            </a:r>
          </a:p>
        </p:txBody>
      </p:sp>
    </p:spTree>
    <p:extLst>
      <p:ext uri="{BB962C8B-B14F-4D97-AF65-F5344CB8AC3E}">
        <p14:creationId xmlns:p14="http://schemas.microsoft.com/office/powerpoint/2010/main" val="103791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117157" y="1874944"/>
            <a:ext cx="11893867" cy="4676775"/>
          </a:xfrm>
        </p:spPr>
        <p:txBody>
          <a:bodyPr>
            <a:noAutofit/>
          </a:bodyPr>
          <a:lstStyle/>
          <a:p>
            <a:pPr algn="just">
              <a:lnSpc>
                <a:spcPts val="3000"/>
              </a:lnSpc>
              <a:spcBef>
                <a:spcPts val="1200"/>
              </a:spcBef>
            </a:pPr>
            <a:r>
              <a:rPr lang="hu-HU" sz="3600" b="1" baseline="30000" dirty="0">
                <a:solidFill>
                  <a:srgbClr val="6E32A0"/>
                </a:solidFill>
              </a:rPr>
              <a:t>Miért van szükség pénzügyi tervre?</a:t>
            </a:r>
            <a:r>
              <a:rPr lang="hu-HU" sz="3600" baseline="30000" dirty="0">
                <a:solidFill>
                  <a:srgbClr val="6E32A0"/>
                </a:solidFill>
              </a:rPr>
              <a:t> </a:t>
            </a:r>
            <a:r>
              <a:rPr lang="hu-HU" sz="3600" baseline="30000" dirty="0"/>
              <a:t>A pénzügyi terv olyan, mint egy útiterv: megmutatja az előre kitűzött célokhoz vezető utat. Általában akkor készítjük, amikor egyszerre többféle célt akarunk elérni, és szűkösek a rendelkezésünkre álló erőforrások. </a:t>
            </a:r>
          </a:p>
          <a:p>
            <a:pPr algn="just">
              <a:lnSpc>
                <a:spcPts val="3000"/>
              </a:lnSpc>
              <a:spcBef>
                <a:spcPts val="1200"/>
              </a:spcBef>
            </a:pPr>
            <a:r>
              <a:rPr lang="hu-HU" sz="3600" b="1" baseline="30000" dirty="0">
                <a:solidFill>
                  <a:srgbClr val="6E32A0"/>
                </a:solidFill>
              </a:rPr>
              <a:t>Hogyan érhetjük el kitűzött céljainkat?</a:t>
            </a:r>
            <a:r>
              <a:rPr lang="hu-HU" sz="3600" baseline="30000" dirty="0">
                <a:solidFill>
                  <a:srgbClr val="6E32A0"/>
                </a:solidFill>
              </a:rPr>
              <a:t> </a:t>
            </a:r>
            <a:r>
              <a:rPr lang="hu-HU" sz="3600" baseline="30000" dirty="0"/>
              <a:t>A kitűzött célokat sorba kell rendezni, hogy melyik milyen időtávon érhető el, ezért is beszélhetünk rövid és hosszú távú célokról. A kitűzött célok sorrendje és a megvalósítás időtartama nagyban függ a pénzügyi helyzettől (a beérkező jövedelmek nagyságától és ütemezhetőségétől), az életkortól, családi állapottól, valamint a pénzügyi tudatosságtól is. </a:t>
            </a:r>
          </a:p>
          <a:p>
            <a:pPr algn="just">
              <a:lnSpc>
                <a:spcPts val="3000"/>
              </a:lnSpc>
              <a:spcBef>
                <a:spcPts val="1200"/>
              </a:spcBef>
            </a:pPr>
            <a:r>
              <a:rPr lang="hu-HU" sz="3600" b="1" baseline="30000" dirty="0">
                <a:solidFill>
                  <a:srgbClr val="6E32A0"/>
                </a:solidFill>
              </a:rPr>
              <a:t>Milyen erőforrásai vannak egy háztartásnak?</a:t>
            </a:r>
            <a:r>
              <a:rPr lang="hu-HU" sz="3600" baseline="30000" dirty="0">
                <a:solidFill>
                  <a:srgbClr val="6E32A0"/>
                </a:solidFill>
              </a:rPr>
              <a:t> </a:t>
            </a:r>
            <a:r>
              <a:rPr lang="hu-HU" sz="3600" baseline="30000" dirty="0"/>
              <a:t>A háztartások a következő erőforrásokkal gazdálkodhatnak: a családtagok munkájával, az idővel, a munkáért kapott jövedelemmel (jellemzően fizetéssel) és a vagyonnal. </a:t>
            </a:r>
            <a:endParaRPr lang="hu-HU" sz="3600" dirty="0">
              <a:solidFill>
                <a:srgbClr val="6E32A0"/>
              </a:solidFill>
            </a:endParaRPr>
          </a:p>
        </p:txBody>
      </p:sp>
      <p:sp>
        <p:nvSpPr>
          <p:cNvPr id="3" name="Téglalap 2"/>
          <p:cNvSpPr/>
          <p:nvPr/>
        </p:nvSpPr>
        <p:spPr>
          <a:xfrm>
            <a:off x="0" y="-783319"/>
            <a:ext cx="12192000" cy="584775"/>
          </a:xfrm>
          <a:prstGeom prst="rect">
            <a:avLst/>
          </a:prstGeom>
        </p:spPr>
        <p:txBody>
          <a:bodyPr wrap="square">
            <a:spAutoFit/>
          </a:bodyPr>
          <a:lstStyle/>
          <a:p>
            <a:pPr algn="ctr"/>
            <a:r>
              <a:rPr lang="hu-HU" sz="4800" i="0" u="none" strike="noStrike" baseline="30000" dirty="0">
                <a:solidFill>
                  <a:srgbClr val="000000"/>
                </a:solidFill>
                <a:latin typeface="Myriad Pro" panose="020B0503030403020204" pitchFamily="34" charset="0"/>
              </a:rPr>
              <a:t>A legfontosabb tudnivalók</a:t>
            </a:r>
          </a:p>
        </p:txBody>
      </p:sp>
      <p:sp>
        <p:nvSpPr>
          <p:cNvPr id="8" name="Cím 1"/>
          <p:cNvSpPr>
            <a:spLocks noGrp="1"/>
          </p:cNvSpPr>
          <p:nvPr>
            <p:ph type="ctrTitle"/>
          </p:nvPr>
        </p:nvSpPr>
        <p:spPr>
          <a:xfrm>
            <a:off x="0" y="0"/>
            <a:ext cx="12192000" cy="1800225"/>
          </a:xfrm>
        </p:spPr>
        <p:txBody>
          <a:bodyPr>
            <a:normAutofit/>
          </a:bodyPr>
          <a:lstStyle/>
          <a:p>
            <a:r>
              <a:rPr lang="hu-HU" sz="7200" b="1" baseline="30000" dirty="0">
                <a:solidFill>
                  <a:srgbClr val="6E32A0"/>
                </a:solidFill>
                <a:latin typeface="+mn-lt"/>
              </a:rPr>
              <a:t>12–13. Pénzügyi céljaink – tervezés</a:t>
            </a:r>
          </a:p>
        </p:txBody>
      </p:sp>
    </p:spTree>
    <p:extLst>
      <p:ext uri="{BB962C8B-B14F-4D97-AF65-F5344CB8AC3E}">
        <p14:creationId xmlns:p14="http://schemas.microsoft.com/office/powerpoint/2010/main" val="250228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269874" y="1443179"/>
            <a:ext cx="7902576" cy="5149915"/>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269874" y="1538585"/>
            <a:ext cx="7790817" cy="5262979"/>
          </a:xfrm>
          <a:prstGeom prst="rect">
            <a:avLst/>
          </a:prstGeom>
        </p:spPr>
        <p:txBody>
          <a:bodyPr wrap="square">
            <a:spAutoFit/>
          </a:bodyPr>
          <a:lstStyle/>
          <a:p>
            <a:r>
              <a:rPr lang="hu-HU" sz="3600" b="1" baseline="30000" dirty="0"/>
              <a:t>Tervez a család</a:t>
            </a:r>
          </a:p>
          <a:p>
            <a:pPr algn="just"/>
            <a:r>
              <a:rPr lang="hu-HU" sz="3600" baseline="30000" dirty="0"/>
              <a:t>Peti nyáron fesztiválra szeretne menni a barátaival. Apu talált egy, a mostaninál olcsóbban fenntartható, nagyobb autót egy használt autós oldalon. Anyu a ház korszerűsítésére vágyna, Évi az iskola mellett idegennyelv-tudását akarja egy hétvégi kurzussal erősíteni. A Molnár család tehát a pénztárcájukat megterhelő célokat szeretne elérni, és ennek érdekében pénzügyi tervet készítenek a jövőre. Áttekintik a havi kiadásokat és bevételeket, és ezt követően látnak neki a terv kidolgozásának. A terv teljesítéséhez több kiadásról lemondanak, ilyen például az újság-előfizetés, mert az interneten szinte minden ugyanúgy elolvasható. A havi kiadások és bevételek újratervezése után elkészül a mérleg: havonta 10 ezer forintot képesek félretenni.</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12–13. Pénzügyi céljaink – tervezés</a:t>
            </a:r>
          </a:p>
        </p:txBody>
      </p:sp>
      <p:sp>
        <p:nvSpPr>
          <p:cNvPr id="10" name="Téglalap 9"/>
          <p:cNvSpPr/>
          <p:nvPr/>
        </p:nvSpPr>
        <p:spPr>
          <a:xfrm>
            <a:off x="0" y="858405"/>
            <a:ext cx="12192000" cy="584775"/>
          </a:xfrm>
          <a:prstGeom prst="rect">
            <a:avLst/>
          </a:prstGeom>
        </p:spPr>
        <p:txBody>
          <a:bodyPr wrap="square">
            <a:spAutoFit/>
          </a:bodyPr>
          <a:lstStyle/>
          <a:p>
            <a:pPr algn="ctr"/>
            <a:r>
              <a:rPr lang="hu-HU" sz="4800" b="1" baseline="30000" dirty="0"/>
              <a:t>A </a:t>
            </a:r>
            <a:r>
              <a:rPr lang="hu-HU" sz="4800" b="1" baseline="30000" dirty="0">
                <a:solidFill>
                  <a:srgbClr val="6E32A0"/>
                </a:solidFill>
              </a:rPr>
              <a:t>Miért van szükség pénzügyi tervre?</a:t>
            </a:r>
          </a:p>
        </p:txBody>
      </p:sp>
      <p:pic>
        <p:nvPicPr>
          <p:cNvPr id="7" name="Kép 6"/>
          <p:cNvPicPr>
            <a:picLocks noChangeAspect="1"/>
          </p:cNvPicPr>
          <p:nvPr/>
        </p:nvPicPr>
        <p:blipFill rotWithShape="1">
          <a:blip r:embed="rId3" cstate="print">
            <a:extLst>
              <a:ext uri="{28A0092B-C50C-407E-A947-70E740481C1C}">
                <a14:useLocalDpi xmlns:a14="http://schemas.microsoft.com/office/drawing/2010/main" val="0"/>
              </a:ext>
            </a:extLst>
          </a:blip>
          <a:srcRect l="11402" r="12916"/>
          <a:stretch/>
        </p:blipFill>
        <p:spPr>
          <a:xfrm>
            <a:off x="8383155" y="1443178"/>
            <a:ext cx="3600000" cy="5149916"/>
          </a:xfrm>
          <a:prstGeom prst="rect">
            <a:avLst/>
          </a:prstGeom>
        </p:spPr>
      </p:pic>
    </p:spTree>
    <p:extLst>
      <p:ext uri="{BB962C8B-B14F-4D97-AF65-F5344CB8AC3E}">
        <p14:creationId xmlns:p14="http://schemas.microsoft.com/office/powerpoint/2010/main" val="344221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1" name="Lekerekített téglalap 10"/>
          <p:cNvSpPr/>
          <p:nvPr/>
        </p:nvSpPr>
        <p:spPr>
          <a:xfrm>
            <a:off x="151670" y="803966"/>
            <a:ext cx="11923099" cy="5695854"/>
          </a:xfrm>
          <a:prstGeom prst="roundRect">
            <a:avLst>
              <a:gd name="adj" fmla="val 3479"/>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273538" y="952152"/>
            <a:ext cx="11801231" cy="4247317"/>
          </a:xfrm>
          <a:prstGeom prst="rect">
            <a:avLst/>
          </a:prstGeom>
        </p:spPr>
        <p:txBody>
          <a:bodyPr wrap="square">
            <a:spAutoFit/>
          </a:bodyPr>
          <a:lstStyle/>
          <a:p>
            <a:pPr>
              <a:lnSpc>
                <a:spcPts val="3000"/>
              </a:lnSpc>
            </a:pPr>
            <a:r>
              <a:rPr lang="hu-HU" sz="3600" baseline="30000" dirty="0"/>
              <a:t>Peti heti fesztiválbelépője 65 000 forintba kerül.</a:t>
            </a:r>
            <a:br>
              <a:rPr lang="hu-HU" sz="3600" baseline="30000" dirty="0"/>
            </a:br>
            <a:r>
              <a:rPr lang="hu-HU" sz="3600" baseline="30000" dirty="0"/>
              <a:t>Az apu által kinézett használt autót 800 000 forintért kínálják eladásra.</a:t>
            </a:r>
            <a:br>
              <a:rPr lang="hu-HU" sz="3600" baseline="30000" dirty="0"/>
            </a:br>
            <a:r>
              <a:rPr lang="hu-HU" sz="3600" baseline="30000" dirty="0"/>
              <a:t>Anyu egy új, takarékosabb kazánnal fűtené a házat, és a nyílászárók cseréje is sokat segítene a rezsi csökkentésében.</a:t>
            </a:r>
            <a:br>
              <a:rPr lang="hu-HU" sz="3600" baseline="30000" dirty="0"/>
            </a:br>
            <a:r>
              <a:rPr lang="en-US" sz="3600" baseline="30000" dirty="0"/>
              <a:t>A </a:t>
            </a:r>
            <a:r>
              <a:rPr lang="en-US" sz="3600" baseline="30000" dirty="0" err="1"/>
              <a:t>felújítás</a:t>
            </a:r>
            <a:r>
              <a:rPr lang="en-US" sz="3600" baseline="30000" dirty="0"/>
              <a:t> 1 800 000 </a:t>
            </a:r>
            <a:r>
              <a:rPr lang="en-US" sz="3600" baseline="30000" dirty="0" err="1"/>
              <a:t>forintba</a:t>
            </a:r>
            <a:r>
              <a:rPr lang="en-US" sz="3600" baseline="30000" dirty="0"/>
              <a:t> </a:t>
            </a:r>
            <a:r>
              <a:rPr lang="en-US" sz="3600" baseline="30000" dirty="0" err="1"/>
              <a:t>kerülne</a:t>
            </a:r>
            <a:r>
              <a:rPr lang="en-US" sz="3600" baseline="30000" dirty="0"/>
              <a:t>.</a:t>
            </a:r>
            <a:br>
              <a:rPr lang="hu-HU" sz="3600" baseline="30000" dirty="0"/>
            </a:br>
            <a:r>
              <a:rPr lang="nn-NO" sz="3600" baseline="30000" dirty="0"/>
              <a:t>Évi nyelvtanfolyama 80 000 forint lenne.</a:t>
            </a:r>
          </a:p>
          <a:p>
            <a:pPr>
              <a:lnSpc>
                <a:spcPts val="3000"/>
              </a:lnSpc>
              <a:spcBef>
                <a:spcPts val="1200"/>
              </a:spcBef>
            </a:pPr>
            <a:r>
              <a:rPr lang="hu-HU" sz="3600" baseline="30000" dirty="0"/>
              <a:t>Gyűjtsd össze a Molnár család rövid (1 évnél rövidebb) és hosszú (1 évnél hosszabb) távú terveit az alábbi táblázat mintájára!</a:t>
            </a:r>
          </a:p>
          <a:p>
            <a:pPr>
              <a:lnSpc>
                <a:spcPts val="3000"/>
              </a:lnSpc>
              <a:spcBef>
                <a:spcPts val="1200"/>
              </a:spcBef>
            </a:pPr>
            <a:r>
              <a:rPr lang="hu-HU" sz="3600" baseline="30000" dirty="0"/>
              <a:t>Írd össze a saját rövidebb és hosszabb távú céljaidat, valamint azt is, hogy miként érheted el azokat!</a:t>
            </a:r>
            <a:endParaRPr lang="hu-HU" sz="3600" baseline="30000" dirty="0">
              <a:solidFill>
                <a:srgbClr val="000000"/>
              </a:solidFill>
            </a:endParaRPr>
          </a:p>
        </p:txBody>
      </p:sp>
      <p:sp>
        <p:nvSpPr>
          <p:cNvPr id="7"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12–13. Pénzügyi céljaink – tervezés – </a:t>
            </a:r>
            <a:r>
              <a:rPr lang="hu-HU" sz="2400" b="1" baseline="30000" dirty="0">
                <a:latin typeface="+mn-lt"/>
              </a:rPr>
              <a:t>A. </a:t>
            </a:r>
            <a:r>
              <a:rPr lang="hu-HU" sz="2400" b="1" baseline="30000" dirty="0">
                <a:solidFill>
                  <a:srgbClr val="6E32A0"/>
                </a:solidFill>
                <a:latin typeface="+mn-lt"/>
              </a:rPr>
              <a:t>Miért van szükség pénzügyi tervre?</a:t>
            </a: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028" y="4659923"/>
            <a:ext cx="9620250" cy="2133600"/>
          </a:xfrm>
          <a:prstGeom prst="rect">
            <a:avLst/>
          </a:prstGeom>
        </p:spPr>
      </p:pic>
    </p:spTree>
    <p:extLst>
      <p:ext uri="{BB962C8B-B14F-4D97-AF65-F5344CB8AC3E}">
        <p14:creationId xmlns:p14="http://schemas.microsoft.com/office/powerpoint/2010/main" val="3532874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52643" y="1347775"/>
            <a:ext cx="5865203" cy="2995959"/>
          </a:xfrm>
          <a:prstGeom prst="roundRect">
            <a:avLst>
              <a:gd name="adj" fmla="val 5427"/>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152643" y="1443180"/>
            <a:ext cx="5802680" cy="3046988"/>
          </a:xfrm>
          <a:prstGeom prst="rect">
            <a:avLst/>
          </a:prstGeom>
        </p:spPr>
        <p:txBody>
          <a:bodyPr wrap="square">
            <a:spAutoFit/>
          </a:bodyPr>
          <a:lstStyle/>
          <a:p>
            <a:r>
              <a:rPr lang="hu-HU" sz="3600" b="1" baseline="30000" dirty="0"/>
              <a:t>Kupaktanács</a:t>
            </a:r>
          </a:p>
          <a:p>
            <a:pPr algn="just"/>
            <a:r>
              <a:rPr lang="hu-HU" sz="3600" baseline="30000" dirty="0"/>
              <a:t>Molnár anyuka és apuka összehívták a családi kupaktanácsot. Itt ismertették: ha havonta összesen 10 ezer forintot tudnak megspórolni, és figyelembe veszik a korábbi 300 ezer forint megtakarítást, akkor ez a pénz kevés lesz ahhoz, hogy az összes kitűzött célt belátható időn belül elérjék. Mit tegyenek?</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12–13. Pénzügyi céljaink – tervezés</a:t>
            </a:r>
          </a:p>
        </p:txBody>
      </p:sp>
      <p:sp>
        <p:nvSpPr>
          <p:cNvPr id="10" name="Téglalap 9"/>
          <p:cNvSpPr/>
          <p:nvPr/>
        </p:nvSpPr>
        <p:spPr>
          <a:xfrm>
            <a:off x="0" y="810702"/>
            <a:ext cx="12192000" cy="584775"/>
          </a:xfrm>
          <a:prstGeom prst="rect">
            <a:avLst/>
          </a:prstGeom>
        </p:spPr>
        <p:txBody>
          <a:bodyPr wrap="square">
            <a:spAutoFit/>
          </a:bodyPr>
          <a:lstStyle/>
          <a:p>
            <a:pPr algn="ctr"/>
            <a:r>
              <a:rPr lang="hu-HU" sz="4800" b="1" baseline="30000" dirty="0"/>
              <a:t>B. </a:t>
            </a:r>
            <a:r>
              <a:rPr lang="hu-HU" sz="4800" b="1" baseline="30000" dirty="0">
                <a:solidFill>
                  <a:srgbClr val="6E32A0"/>
                </a:solidFill>
              </a:rPr>
              <a:t>Hogy érhetjük el kitűzött céljainkat?</a:t>
            </a:r>
          </a:p>
        </p:txBody>
      </p:sp>
      <p:sp>
        <p:nvSpPr>
          <p:cNvPr id="9" name="Lekerekített téglalap 8"/>
          <p:cNvSpPr/>
          <p:nvPr/>
        </p:nvSpPr>
        <p:spPr>
          <a:xfrm>
            <a:off x="6189785" y="1347775"/>
            <a:ext cx="5884984" cy="5358384"/>
          </a:xfrm>
          <a:prstGeom prst="roundRect">
            <a:avLst>
              <a:gd name="adj" fmla="val 3479"/>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6189785" y="1495961"/>
            <a:ext cx="5884984" cy="5401479"/>
          </a:xfrm>
          <a:prstGeom prst="rect">
            <a:avLst/>
          </a:prstGeom>
        </p:spPr>
        <p:txBody>
          <a:bodyPr wrap="square">
            <a:spAutoFit/>
          </a:bodyPr>
          <a:lstStyle/>
          <a:p>
            <a:pPr algn="just">
              <a:lnSpc>
                <a:spcPts val="3000"/>
              </a:lnSpc>
              <a:spcBef>
                <a:spcPts val="1200"/>
              </a:spcBef>
            </a:pPr>
            <a:r>
              <a:rPr lang="hu-HU" sz="3600" baseline="30000" dirty="0"/>
              <a:t>Vállalj szerepet a családi kupaktanácsban! Készülj fel egy vitára, hogy az előző feladatban kitűzött célok közül melyiket valósítsák meg a következő egy évben! Indokold döntésedet!</a:t>
            </a:r>
          </a:p>
          <a:p>
            <a:pPr algn="just">
              <a:lnSpc>
                <a:spcPts val="3000"/>
              </a:lnSpc>
              <a:spcBef>
                <a:spcPts val="1200"/>
              </a:spcBef>
            </a:pPr>
            <a:r>
              <a:rPr lang="hu-HU" sz="3600" baseline="30000" dirty="0"/>
              <a:t>Gondold végig, hogy a kiválasztott célok megvalósításához milyen konkrét áldozatokat kell meghozniuk! Indokolt-e a korábbi (biztonsági) megtakarításaikat is felhasználni? </a:t>
            </a:r>
          </a:p>
          <a:p>
            <a:pPr algn="just">
              <a:lnSpc>
                <a:spcPts val="3000"/>
              </a:lnSpc>
              <a:spcBef>
                <a:spcPts val="1200"/>
              </a:spcBef>
            </a:pPr>
            <a:r>
              <a:rPr lang="hu-HU" sz="3600" baseline="30000" dirty="0"/>
              <a:t>Milyen célok állhatnak egy osztály előtt? Válassz ki egyet, és írj le legalább két lehetséges módot arra, milyen erőforrásokkal érhető ez el! Milyen saját (diákok által nyújtott) erőforrás vonható be?</a:t>
            </a:r>
            <a:endParaRPr lang="hu-HU" sz="3600" baseline="30000" dirty="0">
              <a:solidFill>
                <a:srgbClr val="000000"/>
              </a:solidFill>
            </a:endParaRPr>
          </a:p>
        </p:txBody>
      </p:sp>
      <p:pic>
        <p:nvPicPr>
          <p:cNvPr id="7" name="Kép 6"/>
          <p:cNvPicPr>
            <a:picLocks noChangeAspect="1"/>
          </p:cNvPicPr>
          <p:nvPr/>
        </p:nvPicPr>
        <p:blipFill rotWithShape="1">
          <a:blip r:embed="rId3">
            <a:extLst>
              <a:ext uri="{28A0092B-C50C-407E-A947-70E740481C1C}">
                <a14:useLocalDpi xmlns:a14="http://schemas.microsoft.com/office/drawing/2010/main" val="0"/>
              </a:ext>
            </a:extLst>
          </a:blip>
          <a:srcRect t="12022" b="26393"/>
          <a:stretch/>
        </p:blipFill>
        <p:spPr>
          <a:xfrm>
            <a:off x="152643" y="4490168"/>
            <a:ext cx="5865203" cy="2160000"/>
          </a:xfrm>
          <a:prstGeom prst="rect">
            <a:avLst/>
          </a:prstGeom>
        </p:spPr>
      </p:pic>
    </p:spTree>
    <p:extLst>
      <p:ext uri="{BB962C8B-B14F-4D97-AF65-F5344CB8AC3E}">
        <p14:creationId xmlns:p14="http://schemas.microsoft.com/office/powerpoint/2010/main" val="281046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52643" y="1347775"/>
            <a:ext cx="5162307" cy="5358384"/>
          </a:xfrm>
          <a:prstGeom prst="roundRect">
            <a:avLst>
              <a:gd name="adj" fmla="val 5427"/>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152643" y="1443180"/>
            <a:ext cx="5162307" cy="5262979"/>
          </a:xfrm>
          <a:prstGeom prst="rect">
            <a:avLst/>
          </a:prstGeom>
        </p:spPr>
        <p:txBody>
          <a:bodyPr wrap="square">
            <a:spAutoFit/>
          </a:bodyPr>
          <a:lstStyle/>
          <a:p>
            <a:r>
              <a:rPr lang="hu-HU" sz="3600" b="1" baseline="30000" dirty="0"/>
              <a:t>Az erő forrásai</a:t>
            </a:r>
          </a:p>
          <a:p>
            <a:pPr algn="just"/>
            <a:r>
              <a:rPr lang="hu-HU" sz="3600" baseline="30000" dirty="0"/>
              <a:t>A Molnár család eldöntötte, hogy áldozatokat hoz a családi célok elérése, azaz a bevételek növelése érdekében. Évi felvetette, hogy az általa már nem használt játékokat egy internetes aukciós oldalon eladja, Peti felajánlotta, hogy hétvégenként és az iskolai szünetekben diákmunkát végez. Anyu még több gyermek-felügyeletet vállal szabadidejében. Apu azt javasolja, hogy inkább adják el a garázst, amiből egyszerre nagy összegű pénzhez jutnának, és amiből futná mindenre. </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12–13. Pénzügyi céljaink – tervezés</a:t>
            </a:r>
          </a:p>
        </p:txBody>
      </p:sp>
      <p:sp>
        <p:nvSpPr>
          <p:cNvPr id="10" name="Téglalap 9"/>
          <p:cNvSpPr/>
          <p:nvPr/>
        </p:nvSpPr>
        <p:spPr>
          <a:xfrm>
            <a:off x="0" y="810702"/>
            <a:ext cx="12192000" cy="584775"/>
          </a:xfrm>
          <a:prstGeom prst="rect">
            <a:avLst/>
          </a:prstGeom>
        </p:spPr>
        <p:txBody>
          <a:bodyPr wrap="square">
            <a:spAutoFit/>
          </a:bodyPr>
          <a:lstStyle/>
          <a:p>
            <a:pPr algn="ctr"/>
            <a:r>
              <a:rPr lang="hu-HU" sz="4800" b="1" baseline="30000" dirty="0"/>
              <a:t>C. </a:t>
            </a:r>
            <a:r>
              <a:rPr lang="hu-HU" sz="4800" b="1" baseline="30000" dirty="0">
                <a:solidFill>
                  <a:srgbClr val="6E32A0"/>
                </a:solidFill>
              </a:rPr>
              <a:t>Milyen erőforrásai vannak egy háztartásnak? </a:t>
            </a: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9529" y="1898218"/>
            <a:ext cx="6677696" cy="4807941"/>
          </a:xfrm>
          <a:prstGeom prst="rect">
            <a:avLst/>
          </a:prstGeom>
        </p:spPr>
      </p:pic>
    </p:spTree>
    <p:extLst>
      <p:ext uri="{BB962C8B-B14F-4D97-AF65-F5344CB8AC3E}">
        <p14:creationId xmlns:p14="http://schemas.microsoft.com/office/powerpoint/2010/main" val="4285230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12–13. Pénzügyi céljaink – tervezés – </a:t>
            </a:r>
            <a:r>
              <a:rPr lang="hu-HU" sz="2400" b="1" baseline="30000" dirty="0"/>
              <a:t>C. </a:t>
            </a:r>
            <a:r>
              <a:rPr lang="hu-HU" sz="2400" b="1" baseline="30000" dirty="0">
                <a:solidFill>
                  <a:srgbClr val="6E32A0"/>
                </a:solidFill>
              </a:rPr>
              <a:t>Milyen erőforrásai vannak egy háztartásnak? </a:t>
            </a:r>
          </a:p>
        </p:txBody>
      </p:sp>
      <p:sp>
        <p:nvSpPr>
          <p:cNvPr id="9" name="Lekerekített téglalap 8"/>
          <p:cNvSpPr/>
          <p:nvPr/>
        </p:nvSpPr>
        <p:spPr>
          <a:xfrm>
            <a:off x="104775" y="771525"/>
            <a:ext cx="11969994" cy="5934634"/>
          </a:xfrm>
          <a:prstGeom prst="roundRect">
            <a:avLst>
              <a:gd name="adj" fmla="val 3479"/>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104775" y="919961"/>
            <a:ext cx="11969994" cy="1938992"/>
          </a:xfrm>
          <a:prstGeom prst="rect">
            <a:avLst/>
          </a:prstGeom>
        </p:spPr>
        <p:txBody>
          <a:bodyPr wrap="square">
            <a:spAutoFit/>
          </a:bodyPr>
          <a:lstStyle/>
          <a:p>
            <a:pPr algn="just">
              <a:lnSpc>
                <a:spcPts val="3000"/>
              </a:lnSpc>
              <a:spcBef>
                <a:spcPts val="1200"/>
              </a:spcBef>
            </a:pPr>
            <a:r>
              <a:rPr lang="hu-HU" sz="3600" baseline="30000" dirty="0"/>
              <a:t>Mi a véleményed apu ötletéről?</a:t>
            </a:r>
          </a:p>
          <a:p>
            <a:pPr algn="just">
              <a:lnSpc>
                <a:spcPts val="3000"/>
              </a:lnSpc>
              <a:spcBef>
                <a:spcPts val="1200"/>
              </a:spcBef>
            </a:pPr>
            <a:r>
              <a:rPr lang="hu-HU" sz="3600" baseline="30000" dirty="0"/>
              <a:t>Milyen további lépéseket javasolnál nekik, hogy elérhessék céljaikat?</a:t>
            </a:r>
          </a:p>
          <a:p>
            <a:pPr algn="just">
              <a:lnSpc>
                <a:spcPts val="3000"/>
              </a:lnSpc>
              <a:spcBef>
                <a:spcPts val="1200"/>
              </a:spcBef>
            </a:pPr>
            <a:r>
              <a:rPr lang="hu-HU" sz="3600" baseline="30000" dirty="0"/>
              <a:t>Állítsd fontossági sorrendbe a célokat, és ennek alapján a táblázat rovatait figyelembe véve gondold végig, hogy mennyi idő alatt és milyen forrásból lehet ezeket a terveket megvalósítani!</a:t>
            </a:r>
            <a:endParaRPr lang="hu-HU" sz="3600" baseline="30000" dirty="0">
              <a:solidFill>
                <a:srgbClr val="000000"/>
              </a:solidFill>
            </a:endParaRP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530" y="2701694"/>
            <a:ext cx="9658350" cy="4152900"/>
          </a:xfrm>
          <a:prstGeom prst="rect">
            <a:avLst/>
          </a:prstGeom>
        </p:spPr>
      </p:pic>
    </p:spTree>
    <p:extLst>
      <p:ext uri="{BB962C8B-B14F-4D97-AF65-F5344CB8AC3E}">
        <p14:creationId xmlns:p14="http://schemas.microsoft.com/office/powerpoint/2010/main" val="4280754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2172677"/>
            <a:ext cx="12192000" cy="1219200"/>
          </a:xfrm>
        </p:spPr>
        <p:txBody>
          <a:bodyPr>
            <a:normAutofit/>
          </a:bodyPr>
          <a:lstStyle/>
          <a:p>
            <a:r>
              <a:rPr lang="hu-HU" sz="7200" b="1" baseline="30000" dirty="0">
                <a:solidFill>
                  <a:srgbClr val="6E32A0"/>
                </a:solidFill>
                <a:latin typeface="+mn-lt"/>
              </a:rPr>
              <a:t>Összegzés</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3" name="Téglalap 2"/>
          <p:cNvSpPr/>
          <p:nvPr/>
        </p:nvSpPr>
        <p:spPr>
          <a:xfrm>
            <a:off x="0" y="3552122"/>
            <a:ext cx="12192000" cy="707886"/>
          </a:xfrm>
          <a:prstGeom prst="rect">
            <a:avLst/>
          </a:prstGeom>
        </p:spPr>
        <p:txBody>
          <a:bodyPr wrap="square">
            <a:spAutoFit/>
          </a:bodyPr>
          <a:lstStyle/>
          <a:p>
            <a:pPr algn="ctr"/>
            <a:r>
              <a:rPr lang="hu-HU" sz="6000" i="0" u="none" strike="noStrike" baseline="30000" dirty="0">
                <a:solidFill>
                  <a:srgbClr val="000000"/>
                </a:solidFill>
              </a:rPr>
              <a:t>A legfontosabb tudnivalók</a:t>
            </a:r>
          </a:p>
        </p:txBody>
      </p:sp>
    </p:spTree>
    <p:extLst>
      <p:ext uri="{BB962C8B-B14F-4D97-AF65-F5344CB8AC3E}">
        <p14:creationId xmlns:p14="http://schemas.microsoft.com/office/powerpoint/2010/main" val="3780757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14300" y="1466524"/>
            <a:ext cx="8191500" cy="5632311"/>
          </a:xfrm>
          <a:prstGeom prst="rect">
            <a:avLst/>
          </a:prstGeom>
        </p:spPr>
        <p:txBody>
          <a:bodyPr wrap="square">
            <a:spAutoFit/>
          </a:bodyPr>
          <a:lstStyle/>
          <a:p>
            <a:pPr>
              <a:lnSpc>
                <a:spcPts val="3000"/>
              </a:lnSpc>
              <a:spcBef>
                <a:spcPts val="1200"/>
              </a:spcBef>
            </a:pPr>
            <a:r>
              <a:rPr lang="hu-HU" sz="3600" baseline="30000" dirty="0"/>
              <a:t>A pénzügyi terv olyan, mint egy útiterv: </a:t>
            </a:r>
            <a:br>
              <a:rPr lang="hu-HU" sz="3600" baseline="30000" dirty="0"/>
            </a:br>
            <a:r>
              <a:rPr lang="hu-HU" sz="3600" baseline="30000" dirty="0"/>
              <a:t>megmutatja az előre kitűzött célokat és az oda </a:t>
            </a:r>
            <a:br>
              <a:rPr lang="hu-HU" sz="3600" baseline="30000" dirty="0"/>
            </a:br>
            <a:r>
              <a:rPr lang="hu-HU" sz="3600" baseline="30000" dirty="0"/>
              <a:t>vezető utat. Általában akkor készítik, amikor </a:t>
            </a:r>
            <a:br>
              <a:rPr lang="hu-HU" sz="3600" baseline="30000" dirty="0"/>
            </a:br>
            <a:r>
              <a:rPr lang="hu-HU" sz="3600" baseline="30000" dirty="0"/>
              <a:t>egyszerre többféle célt akarnak elérni, és szűkösek a rendelkezésre álló erőforrások. </a:t>
            </a:r>
          </a:p>
          <a:p>
            <a:pPr>
              <a:lnSpc>
                <a:spcPts val="3000"/>
              </a:lnSpc>
              <a:spcBef>
                <a:spcPts val="1200"/>
              </a:spcBef>
            </a:pPr>
            <a:r>
              <a:rPr lang="hu-HU" sz="3600" baseline="30000" dirty="0"/>
              <a:t>Először az ismert bevételeket (forrásokat) és a kiadásokat kell mérlegre tenni, ennek eredményeként kiderül, hogy pontosan mekkora összeg áll rendelkezésre a célok eléréséhez. </a:t>
            </a:r>
            <a:br>
              <a:rPr lang="hu-HU" sz="3600" baseline="30000" dirty="0"/>
            </a:br>
            <a:r>
              <a:rPr lang="hu-HU" sz="3600" baseline="30000" dirty="0"/>
              <a:t>A bevételek esetében érdemes megvizsgálni, </a:t>
            </a:r>
            <a:br>
              <a:rPr lang="hu-HU" sz="3600" baseline="30000" dirty="0"/>
            </a:br>
            <a:r>
              <a:rPr lang="hu-HU" sz="3600" baseline="30000" dirty="0"/>
              <a:t>milyen módon lehet növekedést elérni, míg a </a:t>
            </a:r>
            <a:br>
              <a:rPr lang="hu-HU" sz="3600" baseline="30000" dirty="0"/>
            </a:br>
            <a:r>
              <a:rPr lang="hu-HU" sz="3600" baseline="30000" dirty="0"/>
              <a:t>kiadásoknál azokat a költéseket kell ellenőrizni, </a:t>
            </a:r>
            <a:br>
              <a:rPr lang="hu-HU" sz="3600" baseline="30000" dirty="0"/>
            </a:br>
            <a:r>
              <a:rPr lang="hu-HU" sz="3600" baseline="30000" dirty="0"/>
              <a:t>amelyek mindenképpen szükségesek a </a:t>
            </a:r>
            <a:br>
              <a:rPr lang="hu-HU" sz="3600" baseline="30000" dirty="0"/>
            </a:br>
            <a:r>
              <a:rPr lang="hu-HU" sz="3600" baseline="30000" dirty="0"/>
              <a:t>mindennapi élethez, illetve azokat, amelyekről le </a:t>
            </a:r>
            <a:br>
              <a:rPr lang="hu-HU" sz="3600" baseline="30000" dirty="0"/>
            </a:br>
            <a:r>
              <a:rPr lang="hu-HU" sz="3600" baseline="30000" dirty="0"/>
              <a:t>lehet mondani. </a:t>
            </a:r>
            <a:endParaRPr lang="hu-HU" sz="3600" dirty="0"/>
          </a:p>
        </p:txBody>
      </p:sp>
      <p:sp>
        <p:nvSpPr>
          <p:cNvPr id="9"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12–13. Pénzügyi céljaink – tervezés</a:t>
            </a:r>
          </a:p>
        </p:txBody>
      </p:sp>
      <p:sp>
        <p:nvSpPr>
          <p:cNvPr id="11" name="Téglalap 10"/>
          <p:cNvSpPr/>
          <p:nvPr/>
        </p:nvSpPr>
        <p:spPr>
          <a:xfrm>
            <a:off x="0" y="858405"/>
            <a:ext cx="12192000" cy="584775"/>
          </a:xfrm>
          <a:prstGeom prst="rect">
            <a:avLst/>
          </a:prstGeom>
        </p:spPr>
        <p:txBody>
          <a:bodyPr wrap="square">
            <a:spAutoFit/>
          </a:bodyPr>
          <a:lstStyle/>
          <a:p>
            <a:pPr algn="ctr"/>
            <a:r>
              <a:rPr lang="hu-HU" sz="4800" b="1" baseline="30000" dirty="0"/>
              <a:t>A. </a:t>
            </a:r>
            <a:r>
              <a:rPr lang="hu-HU" sz="4800" b="1" baseline="30000" dirty="0">
                <a:solidFill>
                  <a:srgbClr val="6E32A0"/>
                </a:solidFill>
              </a:rPr>
              <a:t>Miért van szükség pénzügyi tervre?</a:t>
            </a:r>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0832" y="1873746"/>
            <a:ext cx="5051120" cy="4308605"/>
          </a:xfrm>
          <a:prstGeom prst="rect">
            <a:avLst/>
          </a:prstGeom>
        </p:spPr>
      </p:pic>
    </p:spTree>
    <p:extLst>
      <p:ext uri="{BB962C8B-B14F-4D97-AF65-F5344CB8AC3E}">
        <p14:creationId xmlns:p14="http://schemas.microsoft.com/office/powerpoint/2010/main" val="957924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14300" y="1466524"/>
            <a:ext cx="11925300" cy="1616276"/>
          </a:xfrm>
          <a:prstGeom prst="rect">
            <a:avLst/>
          </a:prstGeom>
        </p:spPr>
        <p:txBody>
          <a:bodyPr wrap="square">
            <a:spAutoFit/>
          </a:bodyPr>
          <a:lstStyle/>
          <a:p>
            <a:pPr algn="just">
              <a:lnSpc>
                <a:spcPts val="3000"/>
              </a:lnSpc>
              <a:spcBef>
                <a:spcPts val="1200"/>
              </a:spcBef>
            </a:pPr>
            <a:r>
              <a:rPr lang="hu-HU" sz="3600" baseline="30000" dirty="0"/>
              <a:t>A bevételek és kiadások nagyságán kívül azok időbeli ütemezése, a pénzáramlások megtervezése is szükséges. Ha valakinek több célja is van, akkor rangsorolnia kell azokat fontosságuk és az elérésükhöz szükséges idő szerint. Ennek megfelelően beszélhetünk rövid és hosszú távú célokról. </a:t>
            </a:r>
          </a:p>
        </p:txBody>
      </p:sp>
      <p:sp>
        <p:nvSpPr>
          <p:cNvPr id="9"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12–13. Pénzügyi céljaink – tervezés</a:t>
            </a:r>
          </a:p>
        </p:txBody>
      </p:sp>
      <p:sp>
        <p:nvSpPr>
          <p:cNvPr id="11" name="Téglalap 10"/>
          <p:cNvSpPr/>
          <p:nvPr/>
        </p:nvSpPr>
        <p:spPr>
          <a:xfrm>
            <a:off x="0" y="858405"/>
            <a:ext cx="12192000" cy="584775"/>
          </a:xfrm>
          <a:prstGeom prst="rect">
            <a:avLst/>
          </a:prstGeom>
        </p:spPr>
        <p:txBody>
          <a:bodyPr wrap="square">
            <a:spAutoFit/>
          </a:bodyPr>
          <a:lstStyle/>
          <a:p>
            <a:pPr algn="ctr"/>
            <a:r>
              <a:rPr lang="hu-HU" sz="4800" b="1" baseline="30000" dirty="0"/>
              <a:t>B. </a:t>
            </a:r>
            <a:r>
              <a:rPr lang="hu-HU" sz="4800" b="1" baseline="30000" dirty="0">
                <a:solidFill>
                  <a:srgbClr val="6E32A0"/>
                </a:solidFill>
              </a:rPr>
              <a:t>Hogy érhetjük el kitűzött céljainkat?</a:t>
            </a:r>
          </a:p>
        </p:txBody>
      </p:sp>
      <p:pic>
        <p:nvPicPr>
          <p:cNvPr id="2" name="Kép 1"/>
          <p:cNvPicPr>
            <a:picLocks noChangeAspect="1"/>
          </p:cNvPicPr>
          <p:nvPr/>
        </p:nvPicPr>
        <p:blipFill rotWithShape="1">
          <a:blip r:embed="rId3" cstate="print">
            <a:extLst>
              <a:ext uri="{28A0092B-C50C-407E-A947-70E740481C1C}">
                <a14:useLocalDpi xmlns:a14="http://schemas.microsoft.com/office/drawing/2010/main" val="0"/>
              </a:ext>
            </a:extLst>
          </a:blip>
          <a:srcRect t="18509" b="23262"/>
          <a:stretch/>
        </p:blipFill>
        <p:spPr>
          <a:xfrm>
            <a:off x="2952751" y="2865959"/>
            <a:ext cx="9086850" cy="3528000"/>
          </a:xfrm>
          <a:prstGeom prst="rect">
            <a:avLst/>
          </a:prstGeom>
        </p:spPr>
      </p:pic>
      <p:sp>
        <p:nvSpPr>
          <p:cNvPr id="6" name="Téglalap 5"/>
          <p:cNvSpPr/>
          <p:nvPr/>
        </p:nvSpPr>
        <p:spPr>
          <a:xfrm>
            <a:off x="114300" y="3106143"/>
            <a:ext cx="2838450" cy="3633581"/>
          </a:xfrm>
          <a:prstGeom prst="rect">
            <a:avLst/>
          </a:prstGeom>
        </p:spPr>
        <p:txBody>
          <a:bodyPr wrap="square">
            <a:spAutoFit/>
          </a:bodyPr>
          <a:lstStyle/>
          <a:p>
            <a:pPr algn="just">
              <a:lnSpc>
                <a:spcPts val="3000"/>
              </a:lnSpc>
              <a:spcBef>
                <a:spcPts val="1200"/>
              </a:spcBef>
            </a:pPr>
            <a:r>
              <a:rPr lang="hu-HU" sz="3600" baseline="30000" dirty="0"/>
              <a:t>A kitűzött célok sorrendje és a megvalósítás időtartama nagyban függ a pénzügyi helyzettől, életkortól, családi állapottól, valamint a pénzügyi tudatosságtól is.</a:t>
            </a:r>
            <a:endParaRPr lang="hu-HU" sz="3600" dirty="0"/>
          </a:p>
        </p:txBody>
      </p:sp>
    </p:spTree>
    <p:extLst>
      <p:ext uri="{BB962C8B-B14F-4D97-AF65-F5344CB8AC3E}">
        <p14:creationId xmlns:p14="http://schemas.microsoft.com/office/powerpoint/2010/main" val="2193889807"/>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TotalTime>
  <Words>1059</Words>
  <Application>Microsoft Office PowerPoint</Application>
  <PresentationFormat>Szélesvásznú</PresentationFormat>
  <Paragraphs>63</Paragraphs>
  <Slides>13</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13</vt:i4>
      </vt:variant>
    </vt:vector>
  </HeadingPairs>
  <TitlesOfParts>
    <vt:vector size="18" baseType="lpstr">
      <vt:lpstr>Arial</vt:lpstr>
      <vt:lpstr>Calibri</vt:lpstr>
      <vt:lpstr>Calibri Light</vt:lpstr>
      <vt:lpstr>Myriad Pro</vt:lpstr>
      <vt:lpstr>Office-téma</vt:lpstr>
      <vt:lpstr>12–13. Pénzügyi céljaink – tervezés</vt:lpstr>
      <vt:lpstr>PowerPoint-bemutató</vt:lpstr>
      <vt:lpstr>PowerPoint-bemutató</vt:lpstr>
      <vt:lpstr>PowerPoint-bemutató</vt:lpstr>
      <vt:lpstr>PowerPoint-bemutató</vt:lpstr>
      <vt:lpstr>PowerPoint-bemutató</vt:lpstr>
      <vt:lpstr>Összegzés</vt:lpstr>
      <vt:lpstr>PowerPoint-bemutató</vt:lpstr>
      <vt:lpstr>PowerPoint-bemutató</vt:lpstr>
      <vt:lpstr>PowerPoint-bemutató</vt:lpstr>
      <vt:lpstr>PowerPoint-bemutató</vt:lpstr>
      <vt:lpstr>PowerPoint-bemutató</vt:lpstr>
      <vt:lpstr>12–13. Pénzügyi céljaink – tervezés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Mindenár .hu</dc:creator>
  <cp:lastModifiedBy>Merényi Zsuzsanna</cp:lastModifiedBy>
  <cp:revision>101</cp:revision>
  <dcterms:created xsi:type="dcterms:W3CDTF">2016-02-25T10:27:13Z</dcterms:created>
  <dcterms:modified xsi:type="dcterms:W3CDTF">2016-04-01T12:13:45Z</dcterms:modified>
</cp:coreProperties>
</file>