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08" r:id="rId3"/>
    <p:sldId id="309" r:id="rId4"/>
    <p:sldId id="311" r:id="rId5"/>
    <p:sldId id="310" r:id="rId6"/>
    <p:sldId id="312" r:id="rId7"/>
    <p:sldId id="313" r:id="rId8"/>
    <p:sldId id="314" r:id="rId9"/>
    <p:sldId id="315" r:id="rId10"/>
    <p:sldId id="271" r:id="rId11"/>
    <p:sldId id="279" r:id="rId12"/>
    <p:sldId id="316" r:id="rId13"/>
    <p:sldId id="317" r:id="rId14"/>
    <p:sldId id="318" r:id="rId15"/>
    <p:sldId id="319" r:id="rId16"/>
    <p:sldId id="320" r:id="rId17"/>
    <p:sldId id="321" r:id="rId18"/>
    <p:sldId id="322" r:id="rId19"/>
    <p:sldId id="323" r:id="rId20"/>
    <p:sldId id="274" r:id="rId21"/>
    <p:sldId id="324" r:id="rId2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1" autoAdjust="0"/>
    <p:restoredTop sz="94660"/>
  </p:normalViewPr>
  <p:slideViewPr>
    <p:cSldViewPr snapToGrid="0">
      <p:cViewPr varScale="1">
        <p:scale>
          <a:sx n="72" d="100"/>
          <a:sy n="72"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lk.mnb.hu/fogyasztoknak/bal_menu/betetilekerdez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147582"/>
          </a:xfrm>
        </p:spPr>
        <p:txBody>
          <a:bodyPr>
            <a:normAutofit/>
          </a:bodyPr>
          <a:lstStyle/>
          <a:p>
            <a:r>
              <a:rPr lang="hu-HU" sz="7200" b="1" baseline="30000" dirty="0">
                <a:solidFill>
                  <a:srgbClr val="6E32A0"/>
                </a:solidFill>
                <a:latin typeface="+mn-lt"/>
              </a:rPr>
              <a:t>14–15. A megtakarítástól a befektetésig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419101" y="2788945"/>
            <a:ext cx="11639550" cy="2353577"/>
          </a:xfrm>
        </p:spPr>
        <p:txBody>
          <a:bodyPr>
            <a:noAutofit/>
          </a:bodyPr>
          <a:lstStyle/>
          <a:p>
            <a:pPr marL="361950" indent="-361950" algn="l"/>
            <a:r>
              <a:rPr lang="hu-HU" sz="4800" b="1" baseline="30000" dirty="0">
                <a:solidFill>
                  <a:srgbClr val="6E32A0"/>
                </a:solidFill>
              </a:rPr>
              <a:t>A. Miért érdemes megtakarítani?</a:t>
            </a:r>
          </a:p>
          <a:p>
            <a:pPr marL="361950" indent="-361950" algn="l"/>
            <a:r>
              <a:rPr lang="hu-HU" sz="4800" b="1" baseline="30000" dirty="0">
                <a:solidFill>
                  <a:srgbClr val="6E32A0"/>
                </a:solidFill>
              </a:rPr>
              <a:t>B. Milyen szempontokat mérlegeljünk, ha befektetjük a pénzünket? </a:t>
            </a:r>
          </a:p>
          <a:p>
            <a:pPr marL="361950" indent="-361950" algn="l"/>
            <a:r>
              <a:rPr lang="hu-HU" sz="4800" b="1" baseline="30000" dirty="0">
                <a:solidFill>
                  <a:srgbClr val="6E32A0"/>
                </a:solidFill>
              </a:rPr>
              <a:t>C. Mi az EBKM?</a:t>
            </a:r>
          </a:p>
          <a:p>
            <a:pPr marL="361950" indent="-361950" algn="l"/>
            <a:r>
              <a:rPr lang="hu-HU" sz="4800" b="1" baseline="30000" dirty="0">
                <a:solidFill>
                  <a:srgbClr val="6E32A0"/>
                </a:solidFill>
              </a:rPr>
              <a:t>D. Milyen befektetési lehetőségek közül választhatunk?</a:t>
            </a: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66524"/>
            <a:ext cx="6143625" cy="5247590"/>
          </a:xfrm>
          <a:prstGeom prst="rect">
            <a:avLst/>
          </a:prstGeom>
        </p:spPr>
        <p:txBody>
          <a:bodyPr wrap="square">
            <a:spAutoFit/>
          </a:bodyPr>
          <a:lstStyle/>
          <a:p>
            <a:pPr>
              <a:lnSpc>
                <a:spcPts val="3000"/>
              </a:lnSpc>
              <a:spcBef>
                <a:spcPts val="1200"/>
              </a:spcBef>
            </a:pPr>
            <a:r>
              <a:rPr lang="hu-HU" sz="3600" baseline="30000" dirty="0"/>
              <a:t>A megtakarítások fontos szerepet töltenek be a háztartások gazdálkodásában. Komoly döntést igényel, hogy mit tegyenek egy váratlan bevétellel – például örökséggel vagy a munkahelyen kapott jutalommal –, tehát azzal az összeggel, amely nem megy el a napi kiadásokra. </a:t>
            </a:r>
          </a:p>
          <a:p>
            <a:pPr>
              <a:lnSpc>
                <a:spcPts val="3000"/>
              </a:lnSpc>
              <a:spcBef>
                <a:spcPts val="1200"/>
              </a:spcBef>
            </a:pPr>
            <a:r>
              <a:rPr lang="hu-HU" sz="3600" baseline="30000" dirty="0"/>
              <a:t>A váratlan bevételektől függetlenül is fontos, hogy rendelkezzenek megtakarítással, mert bármikor adódhat olyan helyzet, amikor hirtelen szükség lesz jelentősebb összegre (például betegség esetén, amikor az egyik családtag akár hosszabb ideig nem tud munkát vállalni). </a:t>
            </a:r>
            <a:endParaRPr lang="hu-HU" sz="3600" dirty="0"/>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7" name="Téglalap 16"/>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Miért érdemes megtakarítani?</a:t>
            </a:r>
          </a:p>
        </p:txBody>
      </p:sp>
      <p:pic>
        <p:nvPicPr>
          <p:cNvPr id="20" name="Kép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693" y="1766019"/>
            <a:ext cx="5975961" cy="4948095"/>
          </a:xfrm>
          <a:prstGeom prst="rect">
            <a:avLst/>
          </a:prstGeom>
        </p:spPr>
      </p:pic>
    </p:spTree>
    <p:extLst>
      <p:ext uri="{BB962C8B-B14F-4D97-AF65-F5344CB8AC3E}">
        <p14:creationId xmlns:p14="http://schemas.microsoft.com/office/powerpoint/2010/main" val="95792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66524"/>
            <a:ext cx="5124450" cy="4324261"/>
          </a:xfrm>
          <a:prstGeom prst="rect">
            <a:avLst/>
          </a:prstGeom>
        </p:spPr>
        <p:txBody>
          <a:bodyPr wrap="square">
            <a:spAutoFit/>
          </a:bodyPr>
          <a:lstStyle/>
          <a:p>
            <a:pPr algn="just">
              <a:lnSpc>
                <a:spcPts val="3000"/>
              </a:lnSpc>
              <a:spcBef>
                <a:spcPts val="1200"/>
              </a:spcBef>
            </a:pPr>
            <a:r>
              <a:rPr lang="hu-HU" sz="3600" baseline="30000" dirty="0"/>
              <a:t>Az el nem költött pénzt számtalan módon lehet félretenni. Otthon és bankban is lehet tartani, cégekben lehet részesedést szerezni, illetve értékes vagyontárgyakra is ki lehet adni. A befektetni kívánt pénz nagyságától függetlenül fontos, hogy tisztában legyünk azzal: különböző befektetési szolgáltatók, szolgáltatások, illetve  termékek vannak a piacon, és ezekhez különböző kockázatok kapcsolódnak. </a:t>
            </a:r>
            <a:endParaRPr lang="hu-HU" sz="3600" dirty="0"/>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A. </a:t>
            </a:r>
            <a:r>
              <a:rPr lang="hu-HU" sz="2400" b="1" baseline="30000" dirty="0">
                <a:solidFill>
                  <a:srgbClr val="6E32A0"/>
                </a:solidFill>
              </a:rPr>
              <a:t>Miért érdemes megtakarítani?</a:t>
            </a:r>
            <a:r>
              <a:rPr lang="hu-HU" sz="2400" b="1" baseline="30000" dirty="0">
                <a:solidFill>
                  <a:srgbClr val="6E32A0"/>
                </a:solidFill>
                <a:latin typeface="+mn-lt"/>
              </a:rPr>
              <a:t> </a:t>
            </a:r>
          </a:p>
        </p:txBody>
      </p:sp>
      <p:sp>
        <p:nvSpPr>
          <p:cNvPr id="18" name="Lekerekített téglalap 17"/>
          <p:cNvSpPr/>
          <p:nvPr/>
        </p:nvSpPr>
        <p:spPr>
          <a:xfrm>
            <a:off x="5724525" y="1443180"/>
            <a:ext cx="6286501" cy="4681395"/>
          </a:xfrm>
          <a:prstGeom prst="roundRect">
            <a:avLst>
              <a:gd name="adj" fmla="val 361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p:cNvSpPr/>
          <p:nvPr/>
        </p:nvSpPr>
        <p:spPr>
          <a:xfrm>
            <a:off x="5724525" y="1543049"/>
            <a:ext cx="6286501" cy="4708981"/>
          </a:xfrm>
          <a:prstGeom prst="rect">
            <a:avLst/>
          </a:prstGeom>
        </p:spPr>
        <p:txBody>
          <a:bodyPr wrap="square">
            <a:spAutoFit/>
          </a:bodyPr>
          <a:lstStyle/>
          <a:p>
            <a:pPr>
              <a:lnSpc>
                <a:spcPts val="3000"/>
              </a:lnSpc>
            </a:pPr>
            <a:r>
              <a:rPr lang="hu-HU" sz="3600" b="1" baseline="30000" dirty="0"/>
              <a:t>Jó, ha tudod!</a:t>
            </a:r>
          </a:p>
          <a:p>
            <a:pPr algn="just">
              <a:lnSpc>
                <a:spcPts val="3000"/>
              </a:lnSpc>
            </a:pPr>
            <a:r>
              <a:rPr lang="hu-HU" sz="3600" baseline="30000" dirty="0"/>
              <a:t>A megtakarítás egy adott időszakban megtermelt jövedelem fogyasztásra el nem költött része. A befektetéssel a megtakarításaink „használati jogát” hozam reményében, kockázatot vállalva átengedjük valaki másnak. Ne tévesszen meg, hogy a bankok megtakarításról beszélnek, a pénz lekötése is befektetés, hiszen kamatot kapunk érte. A különféle befektetések közötti különbségek gyakran jelentősek is lehetnek, szélsőséges esetben pénzünket akár teljes mértékben elveszíthetjük.</a:t>
            </a:r>
          </a:p>
        </p:txBody>
      </p:sp>
    </p:spTree>
    <p:extLst>
      <p:ext uri="{BB962C8B-B14F-4D97-AF65-F5344CB8AC3E}">
        <p14:creationId xmlns:p14="http://schemas.microsoft.com/office/powerpoint/2010/main" val="262047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66523"/>
            <a:ext cx="5362575" cy="5478423"/>
          </a:xfrm>
          <a:prstGeom prst="rect">
            <a:avLst/>
          </a:prstGeom>
        </p:spPr>
        <p:txBody>
          <a:bodyPr wrap="square">
            <a:spAutoFit/>
          </a:bodyPr>
          <a:lstStyle/>
          <a:p>
            <a:pPr>
              <a:lnSpc>
                <a:spcPts val="3000"/>
              </a:lnSpc>
              <a:spcBef>
                <a:spcPts val="1200"/>
              </a:spcBef>
            </a:pPr>
            <a:r>
              <a:rPr lang="hu-HU" sz="3600" baseline="30000" dirty="0"/>
              <a:t>A befektetések kiválasztásakor a befektetőknek figyelembe kell venniük, hogy mennyi pénzük van, mert nem mindenbe érdemes belevágni egy meghatározott összeg alatt. Például ezer forintot nem érdemes hosszú távon bankbetétben lekötni. Azt is mérlegelniük kell, hogy mennyi időre tudnak lemondani a pénzükről, és milyen gyorsan tudnak hozzájutni szükség esetén. Akár magasabb, akár alacsonyabb összeget terveznek lekötni, alaposan át kell gondolniuk a lépéseket, és körültekintően kell választaniuk. </a:t>
            </a:r>
            <a:endParaRPr lang="hu-HU" sz="3600" dirty="0"/>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7" name="Téglalap 16"/>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Milyen szempontokat mérlegeljünk, ha befektetjük a pénzünket? </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3084">
            <a:off x="10010775" y="3766819"/>
            <a:ext cx="2038350" cy="2000250"/>
          </a:xfrm>
          <a:prstGeom prst="rect">
            <a:avLst/>
          </a:prstGeom>
        </p:spPr>
      </p:pic>
      <p:pic>
        <p:nvPicPr>
          <p:cNvPr id="3" name="Ké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6132">
            <a:off x="9799055" y="1467293"/>
            <a:ext cx="2190750" cy="2152650"/>
          </a:xfrm>
          <a:prstGeom prst="rect">
            <a:avLst/>
          </a:prstGeom>
        </p:spPr>
      </p:pic>
      <p:pic>
        <p:nvPicPr>
          <p:cNvPr id="6" name="Kép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5598">
            <a:off x="5687239" y="3266945"/>
            <a:ext cx="2476500" cy="2019300"/>
          </a:xfrm>
          <a:prstGeom prst="rect">
            <a:avLst/>
          </a:prstGeom>
        </p:spPr>
      </p:pic>
      <p:pic>
        <p:nvPicPr>
          <p:cNvPr id="7" name="Kép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84710">
            <a:off x="7640910" y="4580206"/>
            <a:ext cx="2209800" cy="1733550"/>
          </a:xfrm>
          <a:prstGeom prst="rect">
            <a:avLst/>
          </a:prstGeom>
        </p:spPr>
      </p:pic>
      <p:pic>
        <p:nvPicPr>
          <p:cNvPr id="8" name="Kép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3905">
            <a:off x="7038975" y="1509624"/>
            <a:ext cx="2667000" cy="2190750"/>
          </a:xfrm>
          <a:prstGeom prst="rect">
            <a:avLst/>
          </a:prstGeom>
        </p:spPr>
      </p:pic>
    </p:spTree>
    <p:extLst>
      <p:ext uri="{BB962C8B-B14F-4D97-AF65-F5344CB8AC3E}">
        <p14:creationId xmlns:p14="http://schemas.microsoft.com/office/powerpoint/2010/main" val="308688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1" y="999798"/>
            <a:ext cx="4286250" cy="5632311"/>
          </a:xfrm>
          <a:prstGeom prst="rect">
            <a:avLst/>
          </a:prstGeom>
        </p:spPr>
        <p:txBody>
          <a:bodyPr wrap="square">
            <a:spAutoFit/>
          </a:bodyPr>
          <a:lstStyle/>
          <a:p>
            <a:pPr algn="just">
              <a:lnSpc>
                <a:spcPts val="3000"/>
              </a:lnSpc>
              <a:spcBef>
                <a:spcPts val="1200"/>
              </a:spcBef>
            </a:pPr>
            <a:r>
              <a:rPr lang="hu-HU" sz="3600" baseline="30000" dirty="0"/>
              <a:t>Egy befektetésnél három tényezőre fokozottan figyelni kell:</a:t>
            </a:r>
          </a:p>
          <a:p>
            <a:pPr marL="447675" indent="-447675" algn="just">
              <a:lnSpc>
                <a:spcPts val="3000"/>
              </a:lnSpc>
            </a:pPr>
            <a:r>
              <a:rPr lang="hu-HU" sz="3600" baseline="30000" dirty="0"/>
              <a:t>• milyen gyorsan tehető pénzzé (likviditás), </a:t>
            </a:r>
          </a:p>
          <a:p>
            <a:pPr marL="447675" indent="-447675" algn="just">
              <a:lnSpc>
                <a:spcPts val="3000"/>
              </a:lnSpc>
            </a:pPr>
            <a:r>
              <a:rPr lang="hu-HU" sz="3600" baseline="30000" dirty="0"/>
              <a:t>• mennyire biztonságos, és</a:t>
            </a:r>
          </a:p>
          <a:p>
            <a:pPr marL="447675" indent="-447675" algn="just">
              <a:lnSpc>
                <a:spcPts val="3000"/>
              </a:lnSpc>
            </a:pPr>
            <a:r>
              <a:rPr lang="hu-HU" sz="3600" baseline="30000" dirty="0"/>
              <a:t>• mekkora hozamot (kamatot, osztalékot, ár­fo­lyam­nyereséget) eredményez.</a:t>
            </a:r>
          </a:p>
          <a:p>
            <a:pPr algn="just">
              <a:lnSpc>
                <a:spcPts val="3000"/>
              </a:lnSpc>
              <a:spcBef>
                <a:spcPts val="1200"/>
              </a:spcBef>
            </a:pPr>
            <a:r>
              <a:rPr lang="hu-HU" sz="3600" baseline="30000" dirty="0"/>
              <a:t>A magas kamat, a likviditás és a biztonság hármassága sohasem jár együtt, egy befektetés a háromból legfeljebb kettőnek képes egyszerre megfelelni.</a:t>
            </a:r>
            <a:endParaRPr lang="hu-HU" sz="3600" dirty="0"/>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B. </a:t>
            </a:r>
            <a:r>
              <a:rPr lang="hu-HU" sz="2400" b="1" baseline="30000" dirty="0">
                <a:solidFill>
                  <a:srgbClr val="6E32A0"/>
                </a:solidFill>
              </a:rPr>
              <a:t>Milyen szempontokat mérlegeljünk, ha befektetjük a pénzünket? </a:t>
            </a:r>
            <a:r>
              <a:rPr lang="hu-HU" sz="2400" b="1" baseline="30000" dirty="0">
                <a:solidFill>
                  <a:srgbClr val="6E32A0"/>
                </a:solidFill>
                <a:latin typeface="+mn-lt"/>
              </a:rPr>
              <a:t> </a:t>
            </a:r>
          </a:p>
        </p:txBody>
      </p:sp>
      <p:sp>
        <p:nvSpPr>
          <p:cNvPr id="6" name="Lekerekített téglalap 5"/>
          <p:cNvSpPr/>
          <p:nvPr/>
        </p:nvSpPr>
        <p:spPr>
          <a:xfrm>
            <a:off x="4695826" y="999798"/>
            <a:ext cx="7324726" cy="1962477"/>
          </a:xfrm>
          <a:prstGeom prst="roundRect">
            <a:avLst>
              <a:gd name="adj" fmla="val 857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4772026" y="1099667"/>
            <a:ext cx="7248526" cy="2015936"/>
          </a:xfrm>
          <a:prstGeom prst="rect">
            <a:avLst/>
          </a:prstGeom>
        </p:spPr>
        <p:txBody>
          <a:bodyPr wrap="square">
            <a:spAutoFit/>
          </a:bodyPr>
          <a:lstStyle/>
          <a:p>
            <a:pPr>
              <a:lnSpc>
                <a:spcPts val="3000"/>
              </a:lnSpc>
            </a:pPr>
            <a:r>
              <a:rPr lang="hu-HU" sz="3600" b="1" baseline="30000" dirty="0"/>
              <a:t>Jó, ha tudod!</a:t>
            </a:r>
          </a:p>
          <a:p>
            <a:pPr algn="just">
              <a:lnSpc>
                <a:spcPts val="3000"/>
              </a:lnSpc>
            </a:pPr>
            <a:r>
              <a:rPr lang="hu-HU" sz="3600" baseline="30000" dirty="0"/>
              <a:t>Amikor betétben kötjük le a megtakarításainkat, akkor tulajdonképpen kölcsönadjuk a pénzünket a banknak. </a:t>
            </a:r>
            <a:br>
              <a:rPr lang="hu-HU" sz="3600" baseline="30000" dirty="0"/>
            </a:br>
            <a:r>
              <a:rPr lang="hu-HU" sz="3600" baseline="30000" dirty="0"/>
              <a:t>A bank ezért díjat fizet nekünk, amit kamatnak neveznek. A kamat tehát a pénzünk használatának az ára. </a:t>
            </a:r>
          </a:p>
        </p:txBody>
      </p:sp>
      <p:sp>
        <p:nvSpPr>
          <p:cNvPr id="8" name="Lekerekített téglalap 7"/>
          <p:cNvSpPr/>
          <p:nvPr/>
        </p:nvSpPr>
        <p:spPr>
          <a:xfrm>
            <a:off x="4695826" y="3215471"/>
            <a:ext cx="7324725" cy="3416637"/>
          </a:xfrm>
          <a:prstGeom prst="roundRect">
            <a:avLst>
              <a:gd name="adj" fmla="val 4843"/>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4772026" y="3290954"/>
            <a:ext cx="7162799" cy="3554819"/>
          </a:xfrm>
          <a:prstGeom prst="rect">
            <a:avLst/>
          </a:prstGeom>
        </p:spPr>
        <p:txBody>
          <a:bodyPr wrap="square">
            <a:spAutoFit/>
          </a:bodyPr>
          <a:lstStyle/>
          <a:p>
            <a:pPr>
              <a:lnSpc>
                <a:spcPts val="3000"/>
              </a:lnSpc>
            </a:pPr>
            <a:r>
              <a:rPr lang="hu-HU" sz="3600" b="1" baseline="30000" dirty="0"/>
              <a:t>TIPP</a:t>
            </a:r>
          </a:p>
          <a:p>
            <a:pPr>
              <a:lnSpc>
                <a:spcPts val="3000"/>
              </a:lnSpc>
            </a:pPr>
            <a:r>
              <a:rPr lang="hu-HU" sz="3600" baseline="30000" dirty="0"/>
              <a:t>Pénz lekötése esetén érdemes megnézni az ajánlatokat, mert sokszor a bankok az új befektetésekre úgynevezett friss pénzekre magasabb kamatlábat ajánlanak, hogy magukhoz csábítsák az ügyfeleket. A kamatok közötti különbség több százalékpont is lehet, ami 100 ezer forint esetében több ezer forintos különbséget jelenthet. Az eligazodásban segíthet a Magyar Nemzeti Bank betét- és </a:t>
            </a:r>
            <a:r>
              <a:rPr lang="hu-HU" sz="3600" baseline="30000" dirty="0" err="1"/>
              <a:t>megtakarításkereső</a:t>
            </a:r>
            <a:r>
              <a:rPr lang="hu-HU" sz="3600" baseline="30000" dirty="0"/>
              <a:t> programja.</a:t>
            </a:r>
          </a:p>
        </p:txBody>
      </p:sp>
    </p:spTree>
    <p:extLst>
      <p:ext uri="{BB962C8B-B14F-4D97-AF65-F5344CB8AC3E}">
        <p14:creationId xmlns:p14="http://schemas.microsoft.com/office/powerpoint/2010/main" val="34955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1" y="2977774"/>
            <a:ext cx="5248274" cy="2811091"/>
          </a:xfrm>
          <a:prstGeom prst="rect">
            <a:avLst/>
          </a:prstGeom>
        </p:spPr>
        <p:txBody>
          <a:bodyPr wrap="square">
            <a:spAutoFit/>
          </a:bodyPr>
          <a:lstStyle/>
          <a:p>
            <a:pPr algn="just">
              <a:lnSpc>
                <a:spcPts val="3000"/>
              </a:lnSpc>
              <a:spcBef>
                <a:spcPts val="1200"/>
              </a:spcBef>
            </a:pPr>
            <a:r>
              <a:rPr lang="hu-HU" sz="3600" baseline="30000" dirty="0"/>
              <a:t>A bankbetét a takarékoskodás egyik legbiztosabb formája, ugyan nem kecsegtet kiugróan magas kamattal, de amit ígér, azt teljesíti, kockázata alacsony. A betéteket a lekötési idő, a lekötés módja és a betétek kamatozása szerint csoportosíthatjuk.</a:t>
            </a:r>
            <a:endParaRPr lang="hu-HU" sz="3600" dirty="0"/>
          </a:p>
        </p:txBody>
      </p:sp>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7" name="Téglalap 16"/>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 az EBKM?</a:t>
            </a:r>
          </a:p>
        </p:txBody>
      </p:sp>
      <p:pic>
        <p:nvPicPr>
          <p:cNvPr id="10" name="Kép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224" y="2977774"/>
            <a:ext cx="6962775" cy="3418723"/>
          </a:xfrm>
          <a:prstGeom prst="rect">
            <a:avLst/>
          </a:prstGeom>
        </p:spPr>
      </p:pic>
      <p:sp>
        <p:nvSpPr>
          <p:cNvPr id="11" name="Téglalap 10"/>
          <p:cNvSpPr/>
          <p:nvPr/>
        </p:nvSpPr>
        <p:spPr>
          <a:xfrm>
            <a:off x="114301" y="2007379"/>
            <a:ext cx="11839574" cy="861774"/>
          </a:xfrm>
          <a:prstGeom prst="rect">
            <a:avLst/>
          </a:prstGeom>
        </p:spPr>
        <p:txBody>
          <a:bodyPr wrap="square">
            <a:spAutoFit/>
          </a:bodyPr>
          <a:lstStyle/>
          <a:p>
            <a:pPr algn="just">
              <a:lnSpc>
                <a:spcPts val="3000"/>
              </a:lnSpc>
              <a:spcBef>
                <a:spcPts val="1200"/>
              </a:spcBef>
            </a:pPr>
            <a:r>
              <a:rPr lang="hu-HU" sz="3600" baseline="30000" dirty="0"/>
              <a:t>A befektetés legegyszerűbb formája és egyben egyik legkevésbé kockázatos módja a pénz bankbetétben vagy más erre szakosodott intézet betétjében történő elhelyezése. </a:t>
            </a:r>
          </a:p>
        </p:txBody>
      </p:sp>
    </p:spTree>
    <p:extLst>
      <p:ext uri="{BB962C8B-B14F-4D97-AF65-F5344CB8AC3E}">
        <p14:creationId xmlns:p14="http://schemas.microsoft.com/office/powerpoint/2010/main" val="265929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C. </a:t>
            </a:r>
            <a:r>
              <a:rPr lang="hu-HU" sz="2400" b="1" baseline="30000" dirty="0">
                <a:solidFill>
                  <a:srgbClr val="6E32A0"/>
                </a:solidFill>
              </a:rPr>
              <a:t>Mi az EBKM?</a:t>
            </a:r>
            <a:r>
              <a:rPr lang="hu-HU" sz="2400" b="1" baseline="30000" dirty="0">
                <a:solidFill>
                  <a:srgbClr val="6E32A0"/>
                </a:solidFill>
                <a:latin typeface="+mn-lt"/>
              </a:rPr>
              <a:t> </a:t>
            </a:r>
          </a:p>
        </p:txBody>
      </p:sp>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 y="671119"/>
            <a:ext cx="10982325" cy="6023968"/>
          </a:xfrm>
          <a:prstGeom prst="rect">
            <a:avLst/>
          </a:prstGeom>
        </p:spPr>
      </p:pic>
    </p:spTree>
    <p:extLst>
      <p:ext uri="{BB962C8B-B14F-4D97-AF65-F5344CB8AC3E}">
        <p14:creationId xmlns:p14="http://schemas.microsoft.com/office/powerpoint/2010/main" val="1230153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C. </a:t>
            </a:r>
            <a:r>
              <a:rPr lang="hu-HU" sz="2400" b="1" baseline="30000" dirty="0">
                <a:solidFill>
                  <a:srgbClr val="6E32A0"/>
                </a:solidFill>
              </a:rPr>
              <a:t>Mi az EBKM?</a:t>
            </a:r>
            <a:r>
              <a:rPr lang="hu-HU" sz="2400" b="1" baseline="30000" dirty="0">
                <a:solidFill>
                  <a:srgbClr val="6E32A0"/>
                </a:solidFill>
                <a:latin typeface="+mn-lt"/>
              </a:rPr>
              <a:t> </a:t>
            </a:r>
          </a:p>
        </p:txBody>
      </p:sp>
      <p:sp>
        <p:nvSpPr>
          <p:cNvPr id="6" name="Téglalap 5"/>
          <p:cNvSpPr/>
          <p:nvPr/>
        </p:nvSpPr>
        <p:spPr>
          <a:xfrm>
            <a:off x="114301" y="819149"/>
            <a:ext cx="4133849" cy="6017032"/>
          </a:xfrm>
          <a:prstGeom prst="rect">
            <a:avLst/>
          </a:prstGeom>
        </p:spPr>
        <p:txBody>
          <a:bodyPr wrap="square">
            <a:spAutoFit/>
          </a:bodyPr>
          <a:lstStyle/>
          <a:p>
            <a:pPr algn="just">
              <a:lnSpc>
                <a:spcPts val="3000"/>
              </a:lnSpc>
              <a:spcBef>
                <a:spcPts val="1200"/>
              </a:spcBef>
            </a:pPr>
            <a:r>
              <a:rPr lang="hu-HU" sz="3600" baseline="30000" dirty="0"/>
              <a:t>A különböző időtávra szóló és eltérő összegű lekötések kamatának összehasonlítása nem könnyű, de van megoldás. A kulcsszó az egységesített betéti kamatlábmutató, azaz az EBKM. </a:t>
            </a:r>
          </a:p>
          <a:p>
            <a:pPr algn="just">
              <a:lnSpc>
                <a:spcPts val="3000"/>
              </a:lnSpc>
              <a:spcBef>
                <a:spcPts val="1200"/>
              </a:spcBef>
            </a:pPr>
            <a:r>
              <a:rPr lang="hu-HU" sz="3600" baseline="30000" dirty="0"/>
              <a:t>Az EBKM egy mérőszám, amely éves (365 nap) szinten százalékban határozza meg a betétek ténylegesen kifizetendő kamatát, és az EBKM-érték alapján könnyebben dönthet mindenki arról, melyik ajánlat a legkedvezőbb. </a:t>
            </a:r>
          </a:p>
        </p:txBody>
      </p:sp>
      <p:sp>
        <p:nvSpPr>
          <p:cNvPr id="7" name="Lekerekített téglalap 6"/>
          <p:cNvSpPr/>
          <p:nvPr/>
        </p:nvSpPr>
        <p:spPr>
          <a:xfrm>
            <a:off x="4362450" y="999799"/>
            <a:ext cx="7715249" cy="3400752"/>
          </a:xfrm>
          <a:prstGeom prst="roundRect">
            <a:avLst>
              <a:gd name="adj" fmla="val 581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362451" y="1099667"/>
            <a:ext cx="7715249" cy="3416320"/>
          </a:xfrm>
          <a:prstGeom prst="rect">
            <a:avLst/>
          </a:prstGeom>
        </p:spPr>
        <p:txBody>
          <a:bodyPr wrap="square">
            <a:spAutoFit/>
          </a:bodyPr>
          <a:lstStyle/>
          <a:p>
            <a:r>
              <a:rPr lang="hu-HU" sz="3600" b="1" baseline="30000" dirty="0"/>
              <a:t>Jó, ha tudod!</a:t>
            </a:r>
          </a:p>
          <a:p>
            <a:pPr algn="just"/>
            <a:r>
              <a:rPr lang="hu-HU" sz="3600" baseline="30000" dirty="0"/>
              <a:t>Sajnos az EBKM nem tökéletes, mert nem tartalmazza a pénz elhelyezésének vagy felvételének költségét, és nem számol a kamatadóval sem. Ezért érdemes  az összes feltételről külön is tájékozódni, mielőtt lekötnénk a pénzünket. Fontos szabály, hogy soha ne bízzunk a kirívóan csábító ajánlatokban, inkább alaposan nézzünk körül az ajánlatok között.  Ha szükséges, hívjuk fel a bank ügyfélszolgálatát, vagy keressük fel a legközelebbi bankfiókot!</a:t>
            </a:r>
          </a:p>
        </p:txBody>
      </p:sp>
      <p:sp>
        <p:nvSpPr>
          <p:cNvPr id="10" name="Lekerekített téglalap 9"/>
          <p:cNvSpPr/>
          <p:nvPr/>
        </p:nvSpPr>
        <p:spPr>
          <a:xfrm>
            <a:off x="4362451" y="4748997"/>
            <a:ext cx="7715249" cy="1899454"/>
          </a:xfrm>
          <a:prstGeom prst="roundRect">
            <a:avLst>
              <a:gd name="adj" fmla="val 8353"/>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4438651" y="4824479"/>
            <a:ext cx="7639048" cy="1938992"/>
          </a:xfrm>
          <a:prstGeom prst="rect">
            <a:avLst/>
          </a:prstGeom>
        </p:spPr>
        <p:txBody>
          <a:bodyPr wrap="square">
            <a:spAutoFit/>
          </a:bodyPr>
          <a:lstStyle/>
          <a:p>
            <a:pPr algn="just"/>
            <a:r>
              <a:rPr lang="hu-HU" sz="3600" b="1" baseline="30000" dirty="0"/>
              <a:t>TIPP</a:t>
            </a:r>
          </a:p>
          <a:p>
            <a:pPr algn="just"/>
            <a:r>
              <a:rPr lang="hu-HU" sz="3600" baseline="30000" dirty="0"/>
              <a:t>A bankok lekötött betéti ajánlatainak összehasonlítására több internetes alkalmazás is rendelkezésre áll.  Célszerű független (nem üzleti szereplő által működtetett) oldalakat keresni.</a:t>
            </a:r>
          </a:p>
        </p:txBody>
      </p:sp>
    </p:spTree>
    <p:extLst>
      <p:ext uri="{BB962C8B-B14F-4D97-AF65-F5344CB8AC3E}">
        <p14:creationId xmlns:p14="http://schemas.microsoft.com/office/powerpoint/2010/main" val="338781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7" name="Téglalap 16"/>
          <p:cNvSpPr/>
          <p:nvPr/>
        </p:nvSpPr>
        <p:spPr>
          <a:xfrm>
            <a:off x="0" y="858405"/>
            <a:ext cx="12192000" cy="584775"/>
          </a:xfrm>
          <a:prstGeom prst="rect">
            <a:avLst/>
          </a:prstGeom>
        </p:spPr>
        <p:txBody>
          <a:bodyPr wrap="square">
            <a:spAutoFit/>
          </a:bodyPr>
          <a:lstStyle/>
          <a:p>
            <a:pPr algn="ctr"/>
            <a:r>
              <a:rPr lang="hu-HU" sz="4800" b="1" baseline="30000" dirty="0"/>
              <a:t>D. </a:t>
            </a:r>
            <a:r>
              <a:rPr lang="hu-HU" sz="4800" b="1" baseline="30000" dirty="0">
                <a:solidFill>
                  <a:srgbClr val="6E32A0"/>
                </a:solidFill>
              </a:rPr>
              <a:t>Milyen befektetési lehetőségek közül választhatunk?</a:t>
            </a:r>
          </a:p>
        </p:txBody>
      </p:sp>
      <p:sp>
        <p:nvSpPr>
          <p:cNvPr id="11" name="Téglalap 10"/>
          <p:cNvSpPr/>
          <p:nvPr/>
        </p:nvSpPr>
        <p:spPr>
          <a:xfrm>
            <a:off x="114301" y="1443180"/>
            <a:ext cx="3797299" cy="5093702"/>
          </a:xfrm>
          <a:prstGeom prst="rect">
            <a:avLst/>
          </a:prstGeom>
        </p:spPr>
        <p:txBody>
          <a:bodyPr wrap="square">
            <a:spAutoFit/>
          </a:bodyPr>
          <a:lstStyle/>
          <a:p>
            <a:pPr algn="just">
              <a:lnSpc>
                <a:spcPts val="3000"/>
              </a:lnSpc>
              <a:spcBef>
                <a:spcPts val="1200"/>
              </a:spcBef>
            </a:pPr>
            <a:r>
              <a:rPr lang="hu-HU" sz="3600" baseline="30000" dirty="0"/>
              <a:t>A befektetések gyakran bonyolultak, és magas szintű pénzügyi ismeret, tapasztalat szükséges hozzájuk. Kiemelkedő nyereségre és veszteségre egyaránt van lehetőség. Kockázata is van, mert számtalan külső tényező (például a vállalatok teljesítménye, az adórendszer és a gazdasági környezet) befolyásolhatja a befektetés eredményét. </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825" y="1736725"/>
            <a:ext cx="7981950" cy="3886200"/>
          </a:xfrm>
          <a:prstGeom prst="rect">
            <a:avLst/>
          </a:prstGeom>
        </p:spPr>
      </p:pic>
    </p:spTree>
    <p:extLst>
      <p:ext uri="{BB962C8B-B14F-4D97-AF65-F5344CB8AC3E}">
        <p14:creationId xmlns:p14="http://schemas.microsoft.com/office/powerpoint/2010/main" val="396616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3"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7" name="Téglalap 16"/>
          <p:cNvSpPr/>
          <p:nvPr/>
        </p:nvSpPr>
        <p:spPr>
          <a:xfrm>
            <a:off x="0" y="858405"/>
            <a:ext cx="12192000" cy="584775"/>
          </a:xfrm>
          <a:prstGeom prst="rect">
            <a:avLst/>
          </a:prstGeom>
        </p:spPr>
        <p:txBody>
          <a:bodyPr wrap="square">
            <a:spAutoFit/>
          </a:bodyPr>
          <a:lstStyle/>
          <a:p>
            <a:pPr algn="ctr"/>
            <a:r>
              <a:rPr lang="hu-HU" sz="4800" b="1" baseline="30000" dirty="0"/>
              <a:t>D. </a:t>
            </a:r>
            <a:r>
              <a:rPr lang="hu-HU" sz="4800" b="1" baseline="30000" dirty="0">
                <a:solidFill>
                  <a:srgbClr val="6E32A0"/>
                </a:solidFill>
              </a:rPr>
              <a:t>Milyen befektetési lehetőségek közül választhatunk?</a:t>
            </a:r>
          </a:p>
        </p:txBody>
      </p:sp>
      <p:sp>
        <p:nvSpPr>
          <p:cNvPr id="8" name="Lekerekített téglalap 7"/>
          <p:cNvSpPr/>
          <p:nvPr/>
        </p:nvSpPr>
        <p:spPr>
          <a:xfrm>
            <a:off x="114301" y="1752600"/>
            <a:ext cx="11493499" cy="4279900"/>
          </a:xfrm>
          <a:prstGeom prst="roundRect">
            <a:avLst>
              <a:gd name="adj" fmla="val 581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292100" y="1937087"/>
            <a:ext cx="11036299" cy="3785652"/>
          </a:xfrm>
          <a:prstGeom prst="rect">
            <a:avLst/>
          </a:prstGeom>
        </p:spPr>
        <p:txBody>
          <a:bodyPr wrap="square">
            <a:spAutoFit/>
          </a:bodyPr>
          <a:lstStyle/>
          <a:p>
            <a:r>
              <a:rPr lang="hu-HU" sz="3600" b="1" baseline="30000" dirty="0"/>
              <a:t>Jó, ha tudod!</a:t>
            </a:r>
          </a:p>
          <a:p>
            <a:pPr algn="just"/>
            <a:r>
              <a:rPr lang="hu-HU" sz="3600" baseline="30000" dirty="0"/>
              <a:t>Az arany sokak számára vonzó befektetési célpont, mégis érdemes több dolgot számba venni. A befektetési arany ugyanis nem tartozik a Magyar Nemzeti Bank által felügyelt befektetések közé. Befektetési aranyat csak olyan kereskedőtől szabad vásárolni, akinek megvannak a szükséges engedélyei, és megfelelő tisztaságú aranyat kínál. </a:t>
            </a:r>
          </a:p>
          <a:p>
            <a:pPr algn="just"/>
            <a:endParaRPr lang="hu-HU" sz="3600" baseline="30000" dirty="0"/>
          </a:p>
          <a:p>
            <a:pPr algn="just"/>
            <a:r>
              <a:rPr lang="hu-HU" sz="3600" baseline="30000" dirty="0"/>
              <a:t>Az aranyat sokan végső befektetési menedéknek tartják, miközben nem feltétlenül az. A befektetési arany ára évtizedeken át – 1982-től 2002-ig – stagnált vagy csökkent. Ellentétben sok más termékkel az arany kizárólag az árfolyamának emelkedésével növeli a befektetés értékét, kamatot, hozamot „önmagától” nem fizet. </a:t>
            </a:r>
          </a:p>
        </p:txBody>
      </p:sp>
    </p:spTree>
    <p:extLst>
      <p:ext uri="{BB962C8B-B14F-4D97-AF65-F5344CB8AC3E}">
        <p14:creationId xmlns:p14="http://schemas.microsoft.com/office/powerpoint/2010/main" val="385311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0" y="1362075"/>
            <a:ext cx="6276975" cy="5482584"/>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69874" y="1424285"/>
            <a:ext cx="6073776" cy="5632311"/>
          </a:xfrm>
          <a:prstGeom prst="rect">
            <a:avLst/>
          </a:prstGeom>
        </p:spPr>
        <p:txBody>
          <a:bodyPr wrap="square">
            <a:spAutoFit/>
          </a:bodyPr>
          <a:lstStyle/>
          <a:p>
            <a:r>
              <a:rPr lang="hu-HU" sz="3600" b="1" baseline="30000" dirty="0"/>
              <a:t>Bánatos pénz</a:t>
            </a:r>
          </a:p>
          <a:p>
            <a:pPr algn="just"/>
            <a:r>
              <a:rPr lang="hu-HU" sz="3600" baseline="30000" dirty="0"/>
              <a:t>Szomorú hírt kapott a Molnár család. Anyu nagynénje meghalt.  Juliska néninél, egy őrségi kis faluban sok szép napot töltött el a család. A nagynéninek saját gyerekei nem voltak, így unokaként szerette Petit és Évit. Nagy meglepetés érte őket, amikor kiderült, hogy leszármazott híján a néni testvére, Molnár anyu édesanyja örökölt. A nagyszülők úgy döntöttek, hogy az örökségből 2,4 millió forintot Aranka családjának adnak. A családnak most el kell döntenie, hogy mihez kezdjenek a hirtelen jött pénzzel. Abban gyorsan megállapodnak, hogy egy részét elköltik, a másik részét pedig befektetik.</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Miért érdemes megtakarítani?</a:t>
            </a:r>
          </a:p>
        </p:txBody>
      </p:sp>
      <p:sp>
        <p:nvSpPr>
          <p:cNvPr id="8" name="Lekerekített téglalap 7"/>
          <p:cNvSpPr/>
          <p:nvPr/>
        </p:nvSpPr>
        <p:spPr>
          <a:xfrm>
            <a:off x="6677024" y="1362073"/>
            <a:ext cx="5397745" cy="5482585"/>
          </a:xfrm>
          <a:prstGeom prst="roundRect">
            <a:avLst>
              <a:gd name="adj" fmla="val 3479"/>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6677024" y="1443180"/>
            <a:ext cx="5397745" cy="5401479"/>
          </a:xfrm>
          <a:prstGeom prst="rect">
            <a:avLst/>
          </a:prstGeom>
        </p:spPr>
        <p:txBody>
          <a:bodyPr wrap="square">
            <a:spAutoFit/>
          </a:bodyPr>
          <a:lstStyle/>
          <a:p>
            <a:pPr algn="just">
              <a:lnSpc>
                <a:spcPts val="3000"/>
              </a:lnSpc>
              <a:spcBef>
                <a:spcPts val="1200"/>
              </a:spcBef>
            </a:pPr>
            <a:r>
              <a:rPr lang="hu-HU" sz="3600" baseline="30000" dirty="0"/>
              <a:t>Anyu azt javasolta, hogy csak 400 ezer forintot költsenek el belőle a legszükségesebb kiadásokra. Apu szeretné megvenni a kinézett autót is, ezért ő azt tanácsolja, hogy 600 ezer forintot tegyenek félre, a többit pedig költsék el.  Peti elfelezné az örökséget, Évi viszont csak 100 ezer forintot tartana meg. </a:t>
            </a:r>
          </a:p>
          <a:p>
            <a:pPr algn="just">
              <a:lnSpc>
                <a:spcPts val="3000"/>
              </a:lnSpc>
              <a:spcBef>
                <a:spcPts val="1200"/>
              </a:spcBef>
            </a:pPr>
            <a:r>
              <a:rPr lang="hu-HU" sz="3600" baseline="30000" dirty="0"/>
              <a:t>Az előző fejezetben megismert terveket figyelembe véve tegyél javaslatot, hogy kinek az indítványát fogadják el! </a:t>
            </a:r>
          </a:p>
          <a:p>
            <a:pPr algn="just">
              <a:lnSpc>
                <a:spcPts val="3000"/>
              </a:lnSpc>
              <a:spcBef>
                <a:spcPts val="1200"/>
              </a:spcBef>
            </a:pPr>
            <a:r>
              <a:rPr lang="hu-HU" sz="3600" baseline="30000" dirty="0"/>
              <a:t>Te miként használnád fel az örökséget? Indokold a döntésedet!</a:t>
            </a:r>
            <a:endParaRPr lang="hu-HU" sz="3600" baseline="30000" dirty="0">
              <a:solidFill>
                <a:srgbClr val="000000"/>
              </a:solidFill>
            </a:endParaRPr>
          </a:p>
        </p:txBody>
      </p:sp>
    </p:spTree>
    <p:extLst>
      <p:ext uri="{BB962C8B-B14F-4D97-AF65-F5344CB8AC3E}">
        <p14:creationId xmlns:p14="http://schemas.microsoft.com/office/powerpoint/2010/main" val="44790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1874944"/>
            <a:ext cx="11893867" cy="4676775"/>
          </a:xfrm>
        </p:spPr>
        <p:txBody>
          <a:bodyPr>
            <a:noAutofit/>
          </a:bodyPr>
          <a:lstStyle/>
          <a:p>
            <a:pPr algn="just">
              <a:lnSpc>
                <a:spcPts val="3000"/>
              </a:lnSpc>
              <a:spcBef>
                <a:spcPts val="1200"/>
              </a:spcBef>
            </a:pPr>
            <a:r>
              <a:rPr lang="hu-HU" sz="3600" b="1" baseline="30000" dirty="0">
                <a:solidFill>
                  <a:srgbClr val="6E32A0"/>
                </a:solidFill>
              </a:rPr>
              <a:t>Miért érdemes megtakarítani?</a:t>
            </a:r>
            <a:r>
              <a:rPr lang="hu-HU" sz="3600" baseline="30000" dirty="0">
                <a:solidFill>
                  <a:srgbClr val="6E32A0"/>
                </a:solidFill>
              </a:rPr>
              <a:t> </a:t>
            </a:r>
            <a:r>
              <a:rPr lang="hu-HU" sz="3600" baseline="30000" dirty="0"/>
              <a:t>Ha el akarunk érni egy távolabbi célt, akkor azt saját erőből csak így tudjuk megvalósítani. De azért is jó, ha van megtakarított pénzünk, mert bármikor adódhat olyan helyzet, amikor hirtelen szükségünk van jelentősebb összegre, legyen szó betegségről, munkanélküliségről, balesetről vagy más, váratlan kiadásról.</a:t>
            </a:r>
          </a:p>
          <a:p>
            <a:pPr algn="just">
              <a:lnSpc>
                <a:spcPts val="3000"/>
              </a:lnSpc>
              <a:spcBef>
                <a:spcPts val="1200"/>
              </a:spcBef>
            </a:pPr>
            <a:endParaRPr lang="hu-HU" sz="3600" b="1" baseline="30000" dirty="0">
              <a:solidFill>
                <a:srgbClr val="6E32A0"/>
              </a:solidFill>
            </a:endParaRPr>
          </a:p>
          <a:p>
            <a:pPr algn="just">
              <a:lnSpc>
                <a:spcPts val="3000"/>
              </a:lnSpc>
              <a:spcBef>
                <a:spcPts val="1200"/>
              </a:spcBef>
            </a:pPr>
            <a:r>
              <a:rPr lang="hu-HU" sz="3600" b="1" baseline="30000" dirty="0">
                <a:solidFill>
                  <a:srgbClr val="6E32A0"/>
                </a:solidFill>
              </a:rPr>
              <a:t>Milyen szempontokat mérlegeljünk, ha befektetjük a pénzünket?</a:t>
            </a:r>
            <a:r>
              <a:rPr lang="hu-HU" sz="3600" baseline="30000" dirty="0">
                <a:solidFill>
                  <a:srgbClr val="6E32A0"/>
                </a:solidFill>
              </a:rPr>
              <a:t> </a:t>
            </a:r>
            <a:r>
              <a:rPr lang="hu-HU" sz="3600" baseline="30000" dirty="0"/>
              <a:t>Miután tisztáztuk, mennyi pénzt tudunk befektetni, több tényezőt kell figyelembe venni. Egyrészt, hogy egy befektetés mennyi idő alatt tehető pénzzé (likviditás), ha szükség van rá. Másfelől azt, hogy mennyire biztonságos (a bankbetétek a legbiztonságosabb formák közé tartoznak). Harmadrészt pedig azt, hogy mennyi nyereséget (kamatot, hozamot) termel az adott befektetés. </a:t>
            </a:r>
          </a:p>
        </p:txBody>
      </p:sp>
      <p:sp>
        <p:nvSpPr>
          <p:cNvPr id="8" name="Cím 1"/>
          <p:cNvSpPr>
            <a:spLocks noGrp="1"/>
          </p:cNvSpPr>
          <p:nvPr>
            <p:ph type="ctrTitle"/>
          </p:nvPr>
        </p:nvSpPr>
        <p:spPr>
          <a:xfrm>
            <a:off x="0" y="0"/>
            <a:ext cx="12192000" cy="1800225"/>
          </a:xfrm>
        </p:spPr>
        <p:txBody>
          <a:bodyPr>
            <a:normAutofit/>
          </a:bodyPr>
          <a:lstStyle/>
          <a:p>
            <a:r>
              <a:rPr lang="hu-HU" sz="7200" b="1" baseline="30000" dirty="0">
                <a:solidFill>
                  <a:srgbClr val="6E32A0"/>
                </a:solidFill>
                <a:latin typeface="+mn-lt"/>
              </a:rPr>
              <a:t>14–15. A megtakarítástól a befektetésig </a:t>
            </a:r>
          </a:p>
        </p:txBody>
      </p:sp>
    </p:spTree>
    <p:extLst>
      <p:ext uri="{BB962C8B-B14F-4D97-AF65-F5344CB8AC3E}">
        <p14:creationId xmlns:p14="http://schemas.microsoft.com/office/powerpoint/2010/main" val="250228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1874944"/>
            <a:ext cx="11893867" cy="4676775"/>
          </a:xfrm>
        </p:spPr>
        <p:txBody>
          <a:bodyPr>
            <a:noAutofit/>
          </a:bodyPr>
          <a:lstStyle/>
          <a:p>
            <a:pPr algn="just">
              <a:lnSpc>
                <a:spcPts val="3000"/>
              </a:lnSpc>
              <a:spcBef>
                <a:spcPts val="1200"/>
              </a:spcBef>
            </a:pPr>
            <a:r>
              <a:rPr lang="hu-HU" sz="3600" b="1" baseline="30000" dirty="0">
                <a:solidFill>
                  <a:srgbClr val="6E32A0"/>
                </a:solidFill>
              </a:rPr>
              <a:t>Mi az EBKM?</a:t>
            </a:r>
            <a:r>
              <a:rPr lang="hu-HU" sz="3600" baseline="30000" dirty="0">
                <a:solidFill>
                  <a:srgbClr val="6E32A0"/>
                </a:solidFill>
              </a:rPr>
              <a:t> </a:t>
            </a:r>
            <a:r>
              <a:rPr lang="hu-HU" sz="3600" baseline="30000" dirty="0"/>
              <a:t>Az EBKM egy mérőszám, amely éves szinten százalékban határozza meg a betétek valódi hozamát/kamatát, így az EBKM-érték alapján könnyebben dönthet mindenki arról, hogy melyik ajánlat a legkedvezőbb. </a:t>
            </a:r>
          </a:p>
          <a:p>
            <a:pPr algn="just">
              <a:lnSpc>
                <a:spcPts val="3000"/>
              </a:lnSpc>
              <a:spcBef>
                <a:spcPts val="1200"/>
              </a:spcBef>
            </a:pPr>
            <a:endParaRPr lang="hu-HU" sz="3600" baseline="30000" dirty="0"/>
          </a:p>
          <a:p>
            <a:pPr algn="just">
              <a:lnSpc>
                <a:spcPts val="3000"/>
              </a:lnSpc>
              <a:spcBef>
                <a:spcPts val="1200"/>
              </a:spcBef>
            </a:pPr>
            <a:r>
              <a:rPr lang="hu-HU" sz="3600" b="1" baseline="30000" dirty="0">
                <a:solidFill>
                  <a:srgbClr val="6E32A0"/>
                </a:solidFill>
              </a:rPr>
              <a:t>Milyen befektetési lehetőségek közül választhatunk?</a:t>
            </a:r>
            <a:r>
              <a:rPr lang="hu-HU" sz="3600" baseline="30000" dirty="0">
                <a:solidFill>
                  <a:srgbClr val="6E32A0"/>
                </a:solidFill>
              </a:rPr>
              <a:t> </a:t>
            </a:r>
            <a:r>
              <a:rPr lang="hu-HU" sz="3600" baseline="30000" dirty="0"/>
              <a:t>Számos befektetés közül választhatunk a bankszámlán leköthető betétektől kezdve a részvényeken át; tehetjük a megtakarításunkat euróba, esetleg más devizába. Az ingatlan is lehet a befektetés célpontja, ahogy egy műtárgy, festmény vagy szobor is. </a:t>
            </a:r>
            <a:endParaRPr lang="hu-HU" sz="3600" dirty="0">
              <a:solidFill>
                <a:srgbClr val="6E32A0"/>
              </a:solidFill>
            </a:endParaRPr>
          </a:p>
        </p:txBody>
      </p:sp>
      <p:sp>
        <p:nvSpPr>
          <p:cNvPr id="8" name="Cím 1"/>
          <p:cNvSpPr>
            <a:spLocks noGrp="1"/>
          </p:cNvSpPr>
          <p:nvPr>
            <p:ph type="ctrTitle"/>
          </p:nvPr>
        </p:nvSpPr>
        <p:spPr>
          <a:xfrm>
            <a:off x="0" y="0"/>
            <a:ext cx="12192000" cy="1800225"/>
          </a:xfrm>
        </p:spPr>
        <p:txBody>
          <a:bodyPr>
            <a:normAutofit/>
          </a:bodyPr>
          <a:lstStyle/>
          <a:p>
            <a:r>
              <a:rPr lang="hu-HU" sz="7200" b="1" baseline="30000" dirty="0">
                <a:solidFill>
                  <a:srgbClr val="6E32A0"/>
                </a:solidFill>
                <a:latin typeface="+mn-lt"/>
              </a:rPr>
              <a:t>14–15. A megtakarítástól a befektetésig </a:t>
            </a:r>
          </a:p>
        </p:txBody>
      </p:sp>
    </p:spTree>
    <p:extLst>
      <p:ext uri="{BB962C8B-B14F-4D97-AF65-F5344CB8AC3E}">
        <p14:creationId xmlns:p14="http://schemas.microsoft.com/office/powerpoint/2010/main" val="365519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0" y="1362075"/>
            <a:ext cx="5095875" cy="53054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69874" y="1538585"/>
            <a:ext cx="5016501" cy="5262979"/>
          </a:xfrm>
          <a:prstGeom prst="rect">
            <a:avLst/>
          </a:prstGeom>
        </p:spPr>
        <p:txBody>
          <a:bodyPr wrap="square">
            <a:spAutoFit/>
          </a:bodyPr>
          <a:lstStyle/>
          <a:p>
            <a:r>
              <a:rPr lang="hu-HU" sz="3600" b="1" baseline="30000" dirty="0"/>
              <a:t>Megtakarításból befektetés?</a:t>
            </a:r>
          </a:p>
          <a:p>
            <a:pPr algn="just"/>
            <a:r>
              <a:rPr lang="hu-HU" sz="3600" baseline="30000" dirty="0"/>
              <a:t>A Molnár család végül döntésre jut: 400 ezer forintot költenek el, a maradékot pedig félreteszik. Apu azt javasolja, hogy az összes pénzt tegyék bankbetétbe, mert így lesz a legnagyobb biztonságban. Anyu nem ért egyet, szerinte egy részét inkább tartsák otthon, mert így bármikor hozzáférhetnek, bankbetétként viszont csak meghatározott idő után kapják meg a pénzt. Peti utánanéz a neten, és kiderül: többféle formában és időtávra lehet a pénzt bankbetétben elhelyezni.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Milyen szempontokat mérlegeljünk, ha befektetjük a pénzünket? </a:t>
            </a:r>
          </a:p>
        </p:txBody>
      </p:sp>
      <p:sp>
        <p:nvSpPr>
          <p:cNvPr id="14" name="Lekerekített téglalap 13"/>
          <p:cNvSpPr/>
          <p:nvPr/>
        </p:nvSpPr>
        <p:spPr>
          <a:xfrm>
            <a:off x="6705600" y="1362075"/>
            <a:ext cx="5200650" cy="5229225"/>
          </a:xfrm>
          <a:prstGeom prst="roundRect">
            <a:avLst>
              <a:gd name="adj" fmla="val 3170"/>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p:cNvSpPr/>
          <p:nvPr/>
        </p:nvSpPr>
        <p:spPr>
          <a:xfrm>
            <a:off x="6819899" y="1538585"/>
            <a:ext cx="4924425" cy="5078313"/>
          </a:xfrm>
          <a:prstGeom prst="rect">
            <a:avLst/>
          </a:prstGeom>
        </p:spPr>
        <p:txBody>
          <a:bodyPr wrap="square">
            <a:spAutoFit/>
          </a:bodyPr>
          <a:lstStyle/>
          <a:p>
            <a:r>
              <a:rPr lang="hu-HU" sz="3600" b="1" baseline="30000" dirty="0"/>
              <a:t>TIPP</a:t>
            </a:r>
          </a:p>
          <a:p>
            <a:pPr algn="just">
              <a:lnSpc>
                <a:spcPts val="3000"/>
              </a:lnSpc>
            </a:pPr>
            <a:r>
              <a:rPr lang="hu-HU" sz="3600" baseline="30000" dirty="0"/>
              <a:t>Pénz lekötése esetén érdemes megnézni az ajánlatokat, mert sokszor a bankok az új befektetésekre úgynevezett friss pénzekre magasabb kamatlábat ajánlanak, hogy magukhoz csábítsák az ügyfeleket. A kamatok közötti különbség több százalékpont is lehet, ami 100 ezer forint esetében több ezer forintos különbséget jelenthet. Az eligazodásban segíthet a Magyar Nemzeti Bank betét- és </a:t>
            </a:r>
            <a:r>
              <a:rPr lang="hu-HU" sz="3600" baseline="30000" dirty="0" err="1"/>
              <a:t>megtakarításkereső</a:t>
            </a:r>
            <a:r>
              <a:rPr lang="hu-HU" sz="3600" baseline="30000" dirty="0"/>
              <a:t> </a:t>
            </a:r>
            <a:r>
              <a:rPr lang="hu-HU" sz="3600" baseline="30000" dirty="0">
                <a:hlinkClick r:id="rId3"/>
              </a:rPr>
              <a:t>programja</a:t>
            </a:r>
            <a:r>
              <a:rPr lang="hu-HU" sz="3600" baseline="30000" dirty="0"/>
              <a:t>.</a:t>
            </a:r>
          </a:p>
        </p:txBody>
      </p:sp>
    </p:spTree>
    <p:extLst>
      <p:ext uri="{BB962C8B-B14F-4D97-AF65-F5344CB8AC3E}">
        <p14:creationId xmlns:p14="http://schemas.microsoft.com/office/powerpoint/2010/main" val="352189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B. </a:t>
            </a:r>
            <a:r>
              <a:rPr lang="hu-HU" sz="2400" b="1" baseline="30000" dirty="0">
                <a:solidFill>
                  <a:srgbClr val="6E32A0"/>
                </a:solidFill>
              </a:rPr>
              <a:t>Milyen szempontokat mérlegeljünk, ha befektetjük a pénzünket? </a:t>
            </a:r>
            <a:r>
              <a:rPr lang="hu-HU" sz="2400" b="1" baseline="30000" dirty="0">
                <a:solidFill>
                  <a:srgbClr val="6E32A0"/>
                </a:solidFill>
                <a:latin typeface="+mn-lt"/>
              </a:rPr>
              <a:t> </a:t>
            </a:r>
          </a:p>
        </p:txBody>
      </p:sp>
      <p:sp>
        <p:nvSpPr>
          <p:cNvPr id="8" name="Lekerekített téglalap 7"/>
          <p:cNvSpPr/>
          <p:nvPr/>
        </p:nvSpPr>
        <p:spPr>
          <a:xfrm>
            <a:off x="463797" y="942658"/>
            <a:ext cx="2765178" cy="4181792"/>
          </a:xfrm>
          <a:prstGeom prst="roundRect">
            <a:avLst>
              <a:gd name="adj" fmla="val 6910"/>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581025" y="1119169"/>
            <a:ext cx="2647950" cy="4093428"/>
          </a:xfrm>
          <a:prstGeom prst="rect">
            <a:avLst/>
          </a:prstGeom>
        </p:spPr>
        <p:txBody>
          <a:bodyPr wrap="square">
            <a:spAutoFit/>
          </a:bodyPr>
          <a:lstStyle/>
          <a:p>
            <a:pPr algn="just">
              <a:lnSpc>
                <a:spcPts val="3000"/>
              </a:lnSpc>
              <a:spcBef>
                <a:spcPts val="1200"/>
              </a:spcBef>
            </a:pPr>
            <a:r>
              <a:rPr lang="hu-HU" sz="3600" baseline="30000" dirty="0"/>
              <a:t>Te kinek az álláspontjával értesz egyet?</a:t>
            </a:r>
          </a:p>
          <a:p>
            <a:pPr algn="just">
              <a:lnSpc>
                <a:spcPts val="3000"/>
              </a:lnSpc>
              <a:spcBef>
                <a:spcPts val="1200"/>
              </a:spcBef>
            </a:pPr>
            <a:r>
              <a:rPr lang="hu-HU" sz="3600" baseline="30000" dirty="0"/>
              <a:t>Foglald össze, hogy milyen szempontokat érdemes végiggondolniuk a befektetés kiválasztása előtt!</a:t>
            </a:r>
            <a:endParaRPr lang="hu-HU" sz="3600" baseline="30000" dirty="0">
              <a:solidFill>
                <a:srgbClr val="000000"/>
              </a:solidFill>
            </a:endParaRPr>
          </a:p>
        </p:txBody>
      </p:sp>
      <p:pic>
        <p:nvPicPr>
          <p:cNvPr id="14" name="Kép 13"/>
          <p:cNvPicPr>
            <a:picLocks noChangeAspect="1"/>
          </p:cNvPicPr>
          <p:nvPr/>
        </p:nvPicPr>
        <p:blipFill rotWithShape="1">
          <a:blip r:embed="rId3">
            <a:extLst>
              <a:ext uri="{28A0092B-C50C-407E-A947-70E740481C1C}">
                <a14:useLocalDpi xmlns:a14="http://schemas.microsoft.com/office/drawing/2010/main" val="0"/>
              </a:ext>
            </a:extLst>
          </a:blip>
          <a:srcRect l="11571" t="7170" r="-11571" b="6093"/>
          <a:stretch/>
        </p:blipFill>
        <p:spPr>
          <a:xfrm>
            <a:off x="3457575" y="942658"/>
            <a:ext cx="9797592" cy="5796000"/>
          </a:xfrm>
          <a:prstGeom prst="rect">
            <a:avLst/>
          </a:prstGeom>
        </p:spPr>
      </p:pic>
    </p:spTree>
    <p:extLst>
      <p:ext uri="{BB962C8B-B14F-4D97-AF65-F5344CB8AC3E}">
        <p14:creationId xmlns:p14="http://schemas.microsoft.com/office/powerpoint/2010/main" val="250429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0" y="1630466"/>
            <a:ext cx="4124325" cy="47008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69874" y="1806976"/>
            <a:ext cx="3930651" cy="4524315"/>
          </a:xfrm>
          <a:prstGeom prst="rect">
            <a:avLst/>
          </a:prstGeom>
        </p:spPr>
        <p:txBody>
          <a:bodyPr wrap="square">
            <a:spAutoFit/>
          </a:bodyPr>
          <a:lstStyle/>
          <a:p>
            <a:r>
              <a:rPr lang="hu-HU" sz="3600" b="1" baseline="30000" dirty="0"/>
              <a:t>Lába kelt a kamatnak</a:t>
            </a:r>
          </a:p>
          <a:p>
            <a:pPr algn="just"/>
            <a:r>
              <a:rPr lang="hu-HU" sz="3600" baseline="30000" dirty="0"/>
              <a:t>Peti, hogy eldöntse a vitát, egy internetes program segítségével kiválasztja több bank ajánlatából a három, szerinte leginkább kedvezőt. A kalkulátorban az alábbi adatokat adta meg: a lekötés devizaneme forint, a betét összege 2 millió forint, a futamidő 1 év, 6 hónap vagy 1 hónap.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 az EBKM?</a:t>
            </a:r>
          </a:p>
        </p:txBody>
      </p:sp>
      <p:pic>
        <p:nvPicPr>
          <p:cNvPr id="6" name="Kép 5"/>
          <p:cNvPicPr>
            <a:picLocks noChangeAspect="1"/>
          </p:cNvPicPr>
          <p:nvPr/>
        </p:nvPicPr>
        <p:blipFill rotWithShape="1">
          <a:blip r:embed="rId3" cstate="print">
            <a:extLst>
              <a:ext uri="{28A0092B-C50C-407E-A947-70E740481C1C}">
                <a14:useLocalDpi xmlns:a14="http://schemas.microsoft.com/office/drawing/2010/main" val="0"/>
              </a:ext>
            </a:extLst>
          </a:blip>
          <a:srcRect l="-2" t="27297" r="12512" b="12864"/>
          <a:stretch/>
        </p:blipFill>
        <p:spPr>
          <a:xfrm flipH="1">
            <a:off x="4394199" y="2203743"/>
            <a:ext cx="7560870" cy="3447757"/>
          </a:xfrm>
          <a:prstGeom prst="rect">
            <a:avLst/>
          </a:prstGeom>
        </p:spPr>
      </p:pic>
    </p:spTree>
    <p:extLst>
      <p:ext uri="{BB962C8B-B14F-4D97-AF65-F5344CB8AC3E}">
        <p14:creationId xmlns:p14="http://schemas.microsoft.com/office/powerpoint/2010/main" val="376852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C. </a:t>
            </a:r>
            <a:r>
              <a:rPr lang="hu-HU" sz="2400" b="1" baseline="30000" dirty="0">
                <a:solidFill>
                  <a:srgbClr val="6E32A0"/>
                </a:solidFill>
              </a:rPr>
              <a:t>Mi az EBKM?</a:t>
            </a:r>
            <a:r>
              <a:rPr lang="hu-HU" sz="2400" b="1" baseline="30000" dirty="0">
                <a:solidFill>
                  <a:srgbClr val="6E32A0"/>
                </a:solidFill>
                <a:latin typeface="+mn-lt"/>
              </a:rPr>
              <a:t> </a:t>
            </a:r>
          </a:p>
        </p:txBody>
      </p:sp>
      <p:sp>
        <p:nvSpPr>
          <p:cNvPr id="8" name="Lekerekített téglalap 7"/>
          <p:cNvSpPr/>
          <p:nvPr/>
        </p:nvSpPr>
        <p:spPr>
          <a:xfrm>
            <a:off x="120896" y="833330"/>
            <a:ext cx="11955341" cy="5929420"/>
          </a:xfrm>
          <a:prstGeom prst="roundRect">
            <a:avLst>
              <a:gd name="adj" fmla="val 3229"/>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120896" y="5139857"/>
            <a:ext cx="11972926" cy="1785104"/>
          </a:xfrm>
          <a:prstGeom prst="rect">
            <a:avLst/>
          </a:prstGeom>
        </p:spPr>
        <p:txBody>
          <a:bodyPr wrap="square">
            <a:spAutoFit/>
          </a:bodyPr>
          <a:lstStyle/>
          <a:p>
            <a:pPr algn="just">
              <a:lnSpc>
                <a:spcPts val="3000"/>
              </a:lnSpc>
              <a:spcBef>
                <a:spcPts val="1200"/>
              </a:spcBef>
            </a:pPr>
            <a:r>
              <a:rPr lang="hu-HU" sz="3600" baseline="30000" dirty="0"/>
              <a:t>Tegyél javaslatot, hogy melyik konstrukciót érdemes választaniuk Molnáréknak, ha legfeljebb 1 évre szeretnék a pénzüket lekötni! Ehhez segítséget nyújt az alábbi táblázat.</a:t>
            </a:r>
          </a:p>
          <a:p>
            <a:pPr algn="just">
              <a:lnSpc>
                <a:spcPts val="3000"/>
              </a:lnSpc>
              <a:spcBef>
                <a:spcPts val="1200"/>
              </a:spcBef>
            </a:pPr>
            <a:r>
              <a:rPr lang="hu-HU" sz="3600" baseline="30000" dirty="0"/>
              <a:t>Keress az interneten befektetési ajánlatokat összehasonlító oldalakat, kalkulátorokat! Nézd meg az interneten az aktuális betéti kamatlábat! Mit gondolsz, mi alakítja a kamatláb mértékét?</a:t>
            </a:r>
            <a:endParaRPr lang="hu-HU" sz="3600" baseline="30000" dirty="0">
              <a:solidFill>
                <a:srgbClr val="000000"/>
              </a:solidFill>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96" y="335559"/>
            <a:ext cx="9620250" cy="4705350"/>
          </a:xfrm>
          <a:prstGeom prst="rect">
            <a:avLst/>
          </a:prstGeom>
        </p:spPr>
      </p:pic>
      <p:sp>
        <p:nvSpPr>
          <p:cNvPr id="6" name="Téglalap 5"/>
          <p:cNvSpPr/>
          <p:nvPr/>
        </p:nvSpPr>
        <p:spPr>
          <a:xfrm>
            <a:off x="9741146" y="930478"/>
            <a:ext cx="2462212" cy="4324261"/>
          </a:xfrm>
          <a:prstGeom prst="rect">
            <a:avLst/>
          </a:prstGeom>
        </p:spPr>
        <p:txBody>
          <a:bodyPr wrap="square">
            <a:spAutoFit/>
          </a:bodyPr>
          <a:lstStyle/>
          <a:p>
            <a:pPr algn="just">
              <a:lnSpc>
                <a:spcPts val="3000"/>
              </a:lnSpc>
              <a:spcBef>
                <a:spcPts val="1200"/>
              </a:spcBef>
            </a:pPr>
            <a:r>
              <a:rPr lang="hu-HU" sz="3600" baseline="30000" dirty="0"/>
              <a:t>Foglald össze, Peti milyen szempon-tok alapján hasonlította össze az egyes banki ajánlatokat! Milyen szempon-tokat érdemes megvizsgálni a banki betétek lekötésekor?</a:t>
            </a:r>
          </a:p>
        </p:txBody>
      </p:sp>
    </p:spTree>
    <p:extLst>
      <p:ext uri="{BB962C8B-B14F-4D97-AF65-F5344CB8AC3E}">
        <p14:creationId xmlns:p14="http://schemas.microsoft.com/office/powerpoint/2010/main" val="42337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90500" y="1630467"/>
            <a:ext cx="6276975" cy="5004000"/>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69874" y="1806976"/>
            <a:ext cx="6073776" cy="4893647"/>
          </a:xfrm>
          <a:prstGeom prst="rect">
            <a:avLst/>
          </a:prstGeom>
        </p:spPr>
        <p:txBody>
          <a:bodyPr wrap="square">
            <a:spAutoFit/>
          </a:bodyPr>
          <a:lstStyle/>
          <a:p>
            <a:pPr algn="just"/>
            <a:r>
              <a:rPr lang="hu-HU" sz="3600" b="1" baseline="30000" dirty="0"/>
              <a:t>Ötlet, ötlet hátán</a:t>
            </a:r>
          </a:p>
          <a:p>
            <a:pPr algn="just"/>
            <a:r>
              <a:rPr lang="hu-HU" sz="3600" baseline="30000" dirty="0"/>
              <a:t>Molnár Peti az internetes programok és az EBKM segítségével kiválasztotta a legjobb betéti ajánlatot. Anyu – mivel továbbra sem tudta teljesen meggyőzni – azt hajtogatja, hogy a pénz egy részét más formában kellene lekötni. Évi viccesen megjegyezte, hogy vegyenek belőle inkább aranyláncot, mire Peti azt válaszolja, hogy inkább eurót vásároljanak, és ha feljebb megy az árfolyama, eladják. Anyu szerint mindkettő jó ötlet, apu viszont csak felvonja a szemöldökét, és a kockázatokról morog a bajsza alatt.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D. </a:t>
            </a:r>
            <a:r>
              <a:rPr lang="hu-HU" sz="4800" b="1" baseline="30000" dirty="0">
                <a:solidFill>
                  <a:srgbClr val="6E32A0"/>
                </a:solidFill>
              </a:rPr>
              <a:t>Milyen befektetési lehetőségek közül választhatunk?</a:t>
            </a:r>
          </a:p>
        </p:txBody>
      </p:sp>
      <p:pic>
        <p:nvPicPr>
          <p:cNvPr id="6" name="Kép 5"/>
          <p:cNvPicPr>
            <a:picLocks noChangeAspect="1"/>
          </p:cNvPicPr>
          <p:nvPr/>
        </p:nvPicPr>
        <p:blipFill rotWithShape="1">
          <a:blip r:embed="rId3">
            <a:extLst>
              <a:ext uri="{28A0092B-C50C-407E-A947-70E740481C1C}">
                <a14:useLocalDpi xmlns:a14="http://schemas.microsoft.com/office/drawing/2010/main" val="0"/>
              </a:ext>
            </a:extLst>
          </a:blip>
          <a:srcRect l="3679" t="537" r="45852" b="24321"/>
          <a:stretch/>
        </p:blipFill>
        <p:spPr>
          <a:xfrm>
            <a:off x="6729046" y="1630466"/>
            <a:ext cx="5256000" cy="5004000"/>
          </a:xfrm>
          <a:prstGeom prst="rect">
            <a:avLst/>
          </a:prstGeom>
        </p:spPr>
      </p:pic>
    </p:spTree>
    <p:extLst>
      <p:ext uri="{BB962C8B-B14F-4D97-AF65-F5344CB8AC3E}">
        <p14:creationId xmlns:p14="http://schemas.microsoft.com/office/powerpoint/2010/main" val="117948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D. </a:t>
            </a:r>
            <a:r>
              <a:rPr lang="hu-HU" sz="2400" b="1" baseline="30000" dirty="0">
                <a:solidFill>
                  <a:srgbClr val="6E32A0"/>
                </a:solidFill>
              </a:rPr>
              <a:t>Milyen befektetési lehetőségek közül választhatunk?</a:t>
            </a:r>
          </a:p>
        </p:txBody>
      </p:sp>
      <p:sp>
        <p:nvSpPr>
          <p:cNvPr id="8" name="Lekerekített téglalap 7"/>
          <p:cNvSpPr/>
          <p:nvPr/>
        </p:nvSpPr>
        <p:spPr>
          <a:xfrm>
            <a:off x="123826" y="800100"/>
            <a:ext cx="11950944" cy="5867400"/>
          </a:xfrm>
          <a:prstGeom prst="roundRect">
            <a:avLst>
              <a:gd name="adj" fmla="val 3479"/>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123826" y="885825"/>
            <a:ext cx="11950943" cy="2477601"/>
          </a:xfrm>
          <a:prstGeom prst="rect">
            <a:avLst/>
          </a:prstGeom>
        </p:spPr>
        <p:txBody>
          <a:bodyPr wrap="square">
            <a:spAutoFit/>
          </a:bodyPr>
          <a:lstStyle/>
          <a:p>
            <a:pPr algn="just">
              <a:lnSpc>
                <a:spcPts val="3000"/>
              </a:lnSpc>
              <a:spcBef>
                <a:spcPts val="1200"/>
              </a:spcBef>
            </a:pPr>
            <a:r>
              <a:rPr lang="hu-HU" sz="3600" baseline="30000" dirty="0"/>
              <a:t>Foglald össze a Peti és Évi által javasolt befektetési lehetőségek előnyeit és hátrányait!</a:t>
            </a:r>
          </a:p>
          <a:p>
            <a:pPr algn="just">
              <a:lnSpc>
                <a:spcPts val="3000"/>
              </a:lnSpc>
              <a:spcBef>
                <a:spcPts val="1200"/>
              </a:spcBef>
            </a:pPr>
            <a:r>
              <a:rPr lang="hu-HU" sz="3600" baseline="30000" dirty="0"/>
              <a:t>Milyen további alternatív befektetési lehetőségeket ismersz?</a:t>
            </a:r>
          </a:p>
          <a:p>
            <a:pPr algn="just">
              <a:lnSpc>
                <a:spcPts val="3000"/>
              </a:lnSpc>
              <a:spcBef>
                <a:spcPts val="1200"/>
              </a:spcBef>
            </a:pPr>
            <a:r>
              <a:rPr lang="hu-HU" sz="3600" baseline="30000" dirty="0"/>
              <a:t>Csoportosítsd az alábbi táblázat szerint az összegyűjtött lehetőségeket annak alapján, hogy milyen könnyen lehet hozzáférni a pénzhez!</a:t>
            </a:r>
          </a:p>
          <a:p>
            <a:pPr algn="just">
              <a:lnSpc>
                <a:spcPts val="3000"/>
              </a:lnSpc>
              <a:spcBef>
                <a:spcPts val="1200"/>
              </a:spcBef>
            </a:pPr>
            <a:r>
              <a:rPr lang="hu-HU" sz="3600" baseline="30000" dirty="0"/>
              <a:t>Nézz utána, mi a különbség az aranylánc és a befektetési arany között!</a:t>
            </a:r>
            <a:endParaRPr lang="hu-HU" sz="3600" baseline="30000" dirty="0">
              <a:solidFill>
                <a:srgbClr val="000000"/>
              </a:solidFill>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25" y="3324225"/>
            <a:ext cx="9582150" cy="3257550"/>
          </a:xfrm>
          <a:prstGeom prst="rect">
            <a:avLst/>
          </a:prstGeom>
        </p:spPr>
      </p:pic>
    </p:spTree>
    <p:extLst>
      <p:ext uri="{BB962C8B-B14F-4D97-AF65-F5344CB8AC3E}">
        <p14:creationId xmlns:p14="http://schemas.microsoft.com/office/powerpoint/2010/main" val="222142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14–15. A megtakarítástól a befektetésig – </a:t>
            </a:r>
            <a:r>
              <a:rPr lang="hu-HU" sz="2400" b="1" baseline="30000" dirty="0"/>
              <a:t>D. </a:t>
            </a:r>
            <a:r>
              <a:rPr lang="hu-HU" sz="2400" b="1" baseline="30000" dirty="0">
                <a:solidFill>
                  <a:srgbClr val="6E32A0"/>
                </a:solidFill>
              </a:rPr>
              <a:t>Milyen befektetési lehetőségek közül választhatunk?</a:t>
            </a:r>
          </a:p>
        </p:txBody>
      </p:sp>
      <p:sp>
        <p:nvSpPr>
          <p:cNvPr id="8" name="Lekerekített téglalap 7"/>
          <p:cNvSpPr/>
          <p:nvPr/>
        </p:nvSpPr>
        <p:spPr>
          <a:xfrm>
            <a:off x="123826" y="800100"/>
            <a:ext cx="11950944" cy="5867400"/>
          </a:xfrm>
          <a:prstGeom prst="roundRect">
            <a:avLst>
              <a:gd name="adj" fmla="val 3479"/>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123826" y="885825"/>
            <a:ext cx="11950943" cy="1400383"/>
          </a:xfrm>
          <a:prstGeom prst="rect">
            <a:avLst/>
          </a:prstGeom>
        </p:spPr>
        <p:txBody>
          <a:bodyPr wrap="square">
            <a:spAutoFit/>
          </a:bodyPr>
          <a:lstStyle/>
          <a:p>
            <a:pPr algn="just">
              <a:lnSpc>
                <a:spcPts val="3000"/>
              </a:lnSpc>
              <a:spcBef>
                <a:spcPts val="1200"/>
              </a:spcBef>
            </a:pPr>
            <a:r>
              <a:rPr lang="hu-HU" sz="3600" baseline="30000" dirty="0"/>
              <a:t>A grafikon egy gramm arany forintban kifejezett árának változását mutatja 2007–2015 között. </a:t>
            </a:r>
          </a:p>
          <a:p>
            <a:pPr algn="just">
              <a:lnSpc>
                <a:spcPts val="3000"/>
              </a:lnSpc>
              <a:spcBef>
                <a:spcPts val="1200"/>
              </a:spcBef>
            </a:pPr>
            <a:r>
              <a:rPr lang="hu-HU" sz="3600" baseline="30000" dirty="0"/>
              <a:t>Elemezd a grafikont, és döntsd el, mikor volt érdemes aranyat venni és eladni ebben az időszakban!</a:t>
            </a:r>
            <a:endParaRPr lang="hu-HU" sz="3600" baseline="30000" dirty="0">
              <a:solidFill>
                <a:srgbClr val="000000"/>
              </a:solidFill>
            </a:endParaRP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993" y="1809854"/>
            <a:ext cx="10204776" cy="4986627"/>
          </a:xfrm>
          <a:prstGeom prst="rect">
            <a:avLst/>
          </a:prstGeom>
        </p:spPr>
      </p:pic>
    </p:spTree>
    <p:extLst>
      <p:ext uri="{BB962C8B-B14F-4D97-AF65-F5344CB8AC3E}">
        <p14:creationId xmlns:p14="http://schemas.microsoft.com/office/powerpoint/2010/main" val="149907113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1940</Words>
  <Application>Microsoft Office PowerPoint</Application>
  <PresentationFormat>Szélesvásznú</PresentationFormat>
  <Paragraphs>93</Paragraphs>
  <Slides>21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21</vt:i4>
      </vt:variant>
    </vt:vector>
  </HeadingPairs>
  <TitlesOfParts>
    <vt:vector size="25" baseType="lpstr">
      <vt:lpstr>Arial</vt:lpstr>
      <vt:lpstr>Calibri</vt:lpstr>
      <vt:lpstr>Calibri Light</vt:lpstr>
      <vt:lpstr>Office-téma</vt:lpstr>
      <vt:lpstr>14–15. A megtakarítástól a befektetésig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14–15. A megtakarítástól a befektetésig </vt:lpstr>
      <vt:lpstr>14–15. A megtakarítástól a befektetésig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119</cp:revision>
  <dcterms:created xsi:type="dcterms:W3CDTF">2016-02-25T10:27:13Z</dcterms:created>
  <dcterms:modified xsi:type="dcterms:W3CDTF">2016-04-01T12:20:34Z</dcterms:modified>
</cp:coreProperties>
</file>