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08" r:id="rId3"/>
    <p:sldId id="362" r:id="rId4"/>
    <p:sldId id="363" r:id="rId5"/>
    <p:sldId id="364" r:id="rId6"/>
    <p:sldId id="372" r:id="rId7"/>
    <p:sldId id="365" r:id="rId8"/>
    <p:sldId id="271" r:id="rId9"/>
    <p:sldId id="279" r:id="rId10"/>
    <p:sldId id="366" r:id="rId11"/>
    <p:sldId id="367" r:id="rId12"/>
    <p:sldId id="368" r:id="rId13"/>
    <p:sldId id="369" r:id="rId14"/>
    <p:sldId id="370" r:id="rId15"/>
    <p:sldId id="371" r:id="rId16"/>
    <p:sldId id="274" r:id="rId17"/>
    <p:sldId id="373"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2" d="100"/>
          <a:sy n="72" d="100"/>
        </p:scale>
        <p:origin x="69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324100"/>
          </a:xfrm>
        </p:spPr>
        <p:txBody>
          <a:bodyPr>
            <a:normAutofit/>
          </a:bodyPr>
          <a:lstStyle/>
          <a:p>
            <a:r>
              <a:rPr lang="hu-HU" sz="7200" b="1" baseline="30000" dirty="0">
                <a:solidFill>
                  <a:srgbClr val="6E32A0"/>
                </a:solidFill>
                <a:latin typeface="+mn-lt"/>
              </a:rPr>
              <a:t>25–26. A biztosítások</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638175" y="2788945"/>
            <a:ext cx="11420475" cy="2353577"/>
          </a:xfrm>
        </p:spPr>
        <p:txBody>
          <a:bodyPr>
            <a:noAutofit/>
          </a:bodyPr>
          <a:lstStyle/>
          <a:p>
            <a:pPr algn="l"/>
            <a:r>
              <a:rPr lang="hu-HU" sz="4800" b="1" baseline="30000" dirty="0">
                <a:solidFill>
                  <a:srgbClr val="6E32A0"/>
                </a:solidFill>
              </a:rPr>
              <a:t>A. Hogyan készülhetünk fel az életünk során bekövetkező váratlan, vagy tervezhető eseményekre? </a:t>
            </a:r>
          </a:p>
          <a:p>
            <a:pPr algn="l"/>
            <a:r>
              <a:rPr lang="hu-HU" sz="4800" b="1" baseline="30000" dirty="0">
                <a:solidFill>
                  <a:srgbClr val="6E32A0"/>
                </a:solidFill>
              </a:rPr>
              <a:t>B. Milyen kockázatokra lehet biztosítást kötni? </a:t>
            </a:r>
          </a:p>
          <a:p>
            <a:pPr algn="l"/>
            <a:r>
              <a:rPr lang="hu-HU" sz="4800" b="1" baseline="30000" dirty="0">
                <a:solidFill>
                  <a:srgbClr val="6E32A0"/>
                </a:solidFill>
              </a:rPr>
              <a:t>C. Hogyan válasszunk biztosítást? </a:t>
            </a: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956983" y="1712259"/>
            <a:ext cx="4628029" cy="4708981"/>
          </a:xfrm>
          <a:prstGeom prst="rect">
            <a:avLst/>
          </a:prstGeom>
        </p:spPr>
        <p:txBody>
          <a:bodyPr wrap="square">
            <a:spAutoFit/>
          </a:bodyPr>
          <a:lstStyle/>
          <a:p>
            <a:pPr algn="just">
              <a:lnSpc>
                <a:spcPts val="3000"/>
              </a:lnSpc>
              <a:spcBef>
                <a:spcPts val="1200"/>
              </a:spcBef>
            </a:pPr>
            <a:r>
              <a:rPr lang="hu-HU" sz="3600" baseline="30000" dirty="0"/>
              <a:t>A biztosítások segítségével az előre nem látható, véletlenszerű vagy egy későbbi időpontban biztosan sorra kerülő, anyagi károkkal, pénzszükséglettel is járó eseményre készülünk fel, amelynek bekövetkezése esetén biztosítási szolgáltatás jár. Ez nyugalmat és anyagi biztonságot jelent, mert a kiesett vagy hiányzó javak a biztosítással fedezhetők, pótolhatók.</a:t>
            </a:r>
          </a:p>
        </p:txBody>
      </p:sp>
      <p:sp>
        <p:nvSpPr>
          <p:cNvPr id="13" name="Cím 1"/>
          <p:cNvSpPr txBox="1">
            <a:spLocks/>
          </p:cNvSpPr>
          <p:nvPr/>
        </p:nvSpPr>
        <p:spPr>
          <a:xfrm>
            <a:off x="114301" y="336792"/>
            <a:ext cx="9869760" cy="4278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hu-HU" sz="2400" b="1" baseline="30000" dirty="0">
                <a:solidFill>
                  <a:srgbClr val="6E32A0"/>
                </a:solidFill>
                <a:latin typeface="+mn-lt"/>
              </a:rPr>
              <a:t>25–26. A biztosítások – </a:t>
            </a:r>
            <a:r>
              <a:rPr lang="hu-HU" sz="2400" b="1" baseline="30000" dirty="0"/>
              <a:t>A. </a:t>
            </a:r>
            <a:r>
              <a:rPr lang="hu-HU" sz="2400" b="1" baseline="30000" dirty="0">
                <a:solidFill>
                  <a:srgbClr val="6E32A0"/>
                </a:solidFill>
              </a:rPr>
              <a:t>Hogyan készülhetünk fel az életünk során bekövetkező váratlan, </a:t>
            </a:r>
            <a:br>
              <a:rPr lang="hu-HU" sz="2400" b="1" baseline="30000" dirty="0">
                <a:solidFill>
                  <a:srgbClr val="6E32A0"/>
                </a:solidFill>
              </a:rPr>
            </a:br>
            <a:r>
              <a:rPr lang="hu-HU" sz="2400" b="1" baseline="30000" dirty="0">
                <a:solidFill>
                  <a:srgbClr val="6E32A0"/>
                </a:solidFill>
              </a:rPr>
              <a:t>vagy tervezhető eseményekre? </a:t>
            </a:r>
          </a:p>
        </p:txBody>
      </p:sp>
      <p:sp>
        <p:nvSpPr>
          <p:cNvPr id="7" name="Lekerekített téglalap 6"/>
          <p:cNvSpPr/>
          <p:nvPr/>
        </p:nvSpPr>
        <p:spPr>
          <a:xfrm>
            <a:off x="5925671" y="1712259"/>
            <a:ext cx="6101387" cy="4554070"/>
          </a:xfrm>
          <a:prstGeom prst="roundRect">
            <a:avLst>
              <a:gd name="adj" fmla="val 383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6015318" y="1805707"/>
            <a:ext cx="5950777" cy="4524315"/>
          </a:xfrm>
          <a:prstGeom prst="rect">
            <a:avLst/>
          </a:prstGeom>
        </p:spPr>
        <p:txBody>
          <a:bodyPr wrap="square">
            <a:spAutoFit/>
          </a:bodyPr>
          <a:lstStyle/>
          <a:p>
            <a:r>
              <a:rPr lang="hu-HU" sz="3600" b="1" baseline="30000" dirty="0"/>
              <a:t>Jó, ha tudod!</a:t>
            </a:r>
          </a:p>
          <a:p>
            <a:pPr algn="just"/>
            <a:r>
              <a:rPr lang="hu-HU" sz="3600" baseline="30000" dirty="0"/>
              <a:t>Biztosítás kötése során alapkövetelmény, hogy a kárt okozó váratlan esemény egyértelműen károkozásból eredjen. Az ilyen véletlen események bekövetkezésének lehetőségét kockázatnak (más néven káresélynek) nevezzük. Ezek alapján abszolút és relatív kockázatot különböztetünk meg. Az első esetben a kár valamikori bekövetkezése biztos, csak az időpontja bizonytalan, a második esetben pedig sem a kár bekövetkezése, sem az időpontja nem biztos. </a:t>
            </a:r>
          </a:p>
        </p:txBody>
      </p:sp>
    </p:spTree>
    <p:extLst>
      <p:ext uri="{BB962C8B-B14F-4D97-AF65-F5344CB8AC3E}">
        <p14:creationId xmlns:p14="http://schemas.microsoft.com/office/powerpoint/2010/main" val="25497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43180"/>
            <a:ext cx="5820967" cy="5632311"/>
          </a:xfrm>
          <a:prstGeom prst="rect">
            <a:avLst/>
          </a:prstGeom>
        </p:spPr>
        <p:txBody>
          <a:bodyPr wrap="square">
            <a:spAutoFit/>
          </a:bodyPr>
          <a:lstStyle/>
          <a:p>
            <a:pPr algn="just">
              <a:lnSpc>
                <a:spcPts val="3000"/>
              </a:lnSpc>
              <a:spcBef>
                <a:spcPts val="1200"/>
              </a:spcBef>
            </a:pPr>
            <a:r>
              <a:rPr lang="hu-HU" sz="3600" baseline="30000" dirty="0"/>
              <a:t>A biztosítás megkötése esetén bizonyos időszakonként (például negyedévente) díjat kell fizetni a biztosítónak, amely ezért cserébe vállalja: ha egy előre nem látható, váratlan vagy bizonyos körben épp tervezett esemény bekövetkezik, akkor az abból fakadó hiányt teljesen vagy részben kifizeti helyettünk. </a:t>
            </a:r>
          </a:p>
          <a:p>
            <a:pPr algn="just">
              <a:lnSpc>
                <a:spcPts val="3000"/>
              </a:lnSpc>
              <a:spcBef>
                <a:spcPts val="1200"/>
              </a:spcBef>
            </a:pPr>
            <a:r>
              <a:rPr lang="hu-HU" sz="3600" baseline="30000" dirty="0"/>
              <a:t>Ma már bármilyen váratlan eseményre köthető biztosítás. Biztosítási esemény lehet valamilyen károsító esemény (törés, betörés, tűz, természeti katasztrófa), halál vagy meghatározott időpont elérése (például nyugdíjazás), testi sérülés vagy rokkantság. </a:t>
            </a:r>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a:t>
            </a:r>
          </a:p>
        </p:txBody>
      </p:sp>
      <p:sp>
        <p:nvSpPr>
          <p:cNvPr id="14" name="Téglalap 13"/>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Milyen kockázatokra lehet biztosítást kötni? </a:t>
            </a:r>
          </a:p>
        </p:txBody>
      </p:sp>
      <p:pic>
        <p:nvPicPr>
          <p:cNvPr id="6146" name="Picture 2" descr="H:\--LACOM--\PAK konyv\-konyv-\Links\25-26\shutterstock_256934662.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949" r="118"/>
          <a:stretch/>
        </p:blipFill>
        <p:spPr bwMode="auto">
          <a:xfrm>
            <a:off x="5935267" y="1443180"/>
            <a:ext cx="6256733" cy="522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5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1" y="842545"/>
            <a:ext cx="11961158" cy="2770438"/>
          </a:xfrm>
          <a:prstGeom prst="rect">
            <a:avLst/>
          </a:prstGeom>
        </p:spPr>
        <p:txBody>
          <a:bodyPr wrap="square">
            <a:spAutoFit/>
          </a:bodyPr>
          <a:lstStyle/>
          <a:p>
            <a:pPr algn="just">
              <a:lnSpc>
                <a:spcPts val="3000"/>
              </a:lnSpc>
              <a:spcBef>
                <a:spcPts val="1200"/>
              </a:spcBef>
            </a:pPr>
            <a:r>
              <a:rPr lang="hu-HU" sz="3600" baseline="30000" dirty="0"/>
              <a:t>Rendszerezve a sokféle biztosítási típust a biztosítások két nagy  csoportja különíthető el: az életbiztosítások és a nem életbiztosítások. Köznapi értelemben az életbiztosítás az életben bekövetkező eseményekre, elsősorban halálra vagy a szer­ződésben meghatározott más eseményre (például egy adott életkor elérése, szülés, nyugdíjazás) vonatkozik. A nem élet­biztosítások körébe tartozik minden olyan más biztosítási típus, amely nem minősül életbiztosításnak (például a lakásbiztosítás, vagyonbiztosítás, felelősségbiztosítás, gépjármű-biztosítás, utasbiztosítás).</a:t>
            </a:r>
          </a:p>
        </p:txBody>
      </p:sp>
      <p:pic>
        <p:nvPicPr>
          <p:cNvPr id="7170" name="Picture 2" descr="H:\--LACOM--\PAK konyv\-konyv-\--prezi--\25-26\biz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893" y="3180794"/>
            <a:ext cx="8397035" cy="3601100"/>
          </a:xfrm>
          <a:prstGeom prst="rect">
            <a:avLst/>
          </a:prstGeom>
          <a:noFill/>
          <a:extLst>
            <a:ext uri="{909E8E84-426E-40DD-AFC4-6F175D3DCCD1}">
              <a14:hiddenFill xmlns:a14="http://schemas.microsoft.com/office/drawing/2010/main">
                <a:solidFill>
                  <a:srgbClr val="FFFFFF"/>
                </a:solidFill>
              </a14:hiddenFill>
            </a:ext>
          </a:extLst>
        </p:spPr>
      </p:pic>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 - </a:t>
            </a:r>
            <a:r>
              <a:rPr lang="hu-HU" sz="2400" b="1" baseline="30000" dirty="0"/>
              <a:t>B </a:t>
            </a:r>
            <a:r>
              <a:rPr lang="hu-HU" sz="2400" b="1" baseline="30000" dirty="0">
                <a:solidFill>
                  <a:srgbClr val="6E32A0"/>
                </a:solidFill>
              </a:rPr>
              <a:t>Milyen kockázatokra lehet biztosítást kötni? </a:t>
            </a:r>
          </a:p>
        </p:txBody>
      </p:sp>
    </p:spTree>
    <p:extLst>
      <p:ext uri="{BB962C8B-B14F-4D97-AF65-F5344CB8AC3E}">
        <p14:creationId xmlns:p14="http://schemas.microsoft.com/office/powerpoint/2010/main" val="349197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2" y="1443180"/>
            <a:ext cx="4820578" cy="5463483"/>
          </a:xfrm>
          <a:prstGeom prst="rect">
            <a:avLst/>
          </a:prstGeom>
        </p:spPr>
        <p:txBody>
          <a:bodyPr wrap="square">
            <a:spAutoFit/>
          </a:bodyPr>
          <a:lstStyle/>
          <a:p>
            <a:pPr algn="just">
              <a:lnSpc>
                <a:spcPts val="3000"/>
              </a:lnSpc>
              <a:spcBef>
                <a:spcPts val="1200"/>
              </a:spcBef>
            </a:pPr>
            <a:r>
              <a:rPr lang="hu-HU" sz="3600" baseline="30000" dirty="0"/>
              <a:t>A biztosítás egy kötelezően írásba foglalt szerződéses kapcsolat. A biztosítási szerződésben a biztosító arra kötelezi magát, hogy meghatározott, esetlegesen megtörténő jövőbeni esemény – a biztosítási esemény – bekövetkeztétől függően bizonyos összeget fizet. A szerződő úgynevezett ajánlat formájában kezdeményezi a biztosítás megkötését a biztosító által javasolt feltételekkel, a biztosító pedig dönt ennek befogadásáról.</a:t>
            </a:r>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a:t>
            </a:r>
          </a:p>
        </p:txBody>
      </p:sp>
      <p:sp>
        <p:nvSpPr>
          <p:cNvPr id="14" name="Téglalap 13"/>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Hogyan válasszunk biztosítást? </a:t>
            </a:r>
          </a:p>
        </p:txBody>
      </p:sp>
      <p:pic>
        <p:nvPicPr>
          <p:cNvPr id="8194" name="Picture 2" descr="H:\--LACOM--\PAK konyv\-konyv-\--prezi--\25-26\bizt-ko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912" y="1443180"/>
            <a:ext cx="6807525" cy="527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3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2" y="833718"/>
            <a:ext cx="5506569" cy="6017032"/>
          </a:xfrm>
          <a:prstGeom prst="rect">
            <a:avLst/>
          </a:prstGeom>
        </p:spPr>
        <p:txBody>
          <a:bodyPr wrap="square">
            <a:spAutoFit/>
          </a:bodyPr>
          <a:lstStyle/>
          <a:p>
            <a:pPr algn="just">
              <a:lnSpc>
                <a:spcPts val="3000"/>
              </a:lnSpc>
              <a:spcBef>
                <a:spcPts val="1200"/>
              </a:spcBef>
            </a:pPr>
            <a:r>
              <a:rPr lang="hu-HU" sz="3600" baseline="30000" dirty="0"/>
              <a:t>Aki biztosítási szerződést köt, alaposan gondolja végig, hogy milyen igényei, céljai vannak, és hosszú távon mekkora anyagi terhet visel el. Döntés előtt feltétlenül tájékozódjon – akár a biztosítóknál személyesen, papíron vagy elektronikusan hozzáférhető ügyfél-tájékoztatók, akár az interneten elérhető összehasonlító honlapok segítségével is – a kiválasztott termékek, szolgáltatások feltételeiről.</a:t>
            </a:r>
          </a:p>
          <a:p>
            <a:pPr algn="just">
              <a:lnSpc>
                <a:spcPts val="3000"/>
              </a:lnSpc>
              <a:spcBef>
                <a:spcPts val="1200"/>
              </a:spcBef>
            </a:pPr>
            <a:r>
              <a:rPr lang="hu-HU" sz="3600" baseline="30000" dirty="0"/>
              <a:t>A szerződés megkötésekor a biztosítónak egyértelmű és közérthető tájékoztatást kell adnia írásban a biztosítás főbb jellemzőiről és a szerződést kezelő társaság lényeges adatairól. </a:t>
            </a:r>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 - </a:t>
            </a:r>
            <a:r>
              <a:rPr lang="hu-HU" sz="2400" b="1" baseline="30000" dirty="0"/>
              <a:t>C </a:t>
            </a:r>
            <a:r>
              <a:rPr lang="hu-HU" sz="2400" b="1" baseline="30000" dirty="0">
                <a:solidFill>
                  <a:srgbClr val="6E32A0"/>
                </a:solidFill>
              </a:rPr>
              <a:t>Hogyan válasszunk biztosítást? </a:t>
            </a:r>
          </a:p>
        </p:txBody>
      </p:sp>
      <p:sp>
        <p:nvSpPr>
          <p:cNvPr id="7" name="Lekerekített téglalap 6"/>
          <p:cNvSpPr/>
          <p:nvPr/>
        </p:nvSpPr>
        <p:spPr>
          <a:xfrm>
            <a:off x="6284259" y="833717"/>
            <a:ext cx="5757140" cy="5889811"/>
          </a:xfrm>
          <a:prstGeom prst="roundRect">
            <a:avLst>
              <a:gd name="adj" fmla="val 383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6400800" y="927166"/>
            <a:ext cx="5579636" cy="6001643"/>
          </a:xfrm>
          <a:prstGeom prst="rect">
            <a:avLst/>
          </a:prstGeom>
        </p:spPr>
        <p:txBody>
          <a:bodyPr wrap="square">
            <a:spAutoFit/>
          </a:bodyPr>
          <a:lstStyle/>
          <a:p>
            <a:r>
              <a:rPr lang="hu-HU" sz="3600" b="1" baseline="30000" dirty="0"/>
              <a:t>Jó, ha tudod!</a:t>
            </a:r>
          </a:p>
          <a:p>
            <a:pPr algn="just"/>
            <a:r>
              <a:rPr lang="hu-HU" sz="3600" baseline="30000" dirty="0"/>
              <a:t>A biztosítási feltételek sokszor bonyolultak, ezért a megfelelő biztosítás kiválasztásában egy független szakember vagy egy megbízható biztosításközvetítő (más néven ügynök vagy alkusz) segíthet. Ez esetben feltétlenül érdemes ellenőrizni, hogy a segítő rendelkezik-e a megfelelő engedéllyel vagy jogosultsággal a közvetítés végzéséhez. Törvényi előírás, hogy a biztosítási közvetítők szerepeljenek az MNB által vezetett felügyeleti nyilvántartásban, és arcképes igazolvánnyal rendelkezzenek. Kerüljük az üzletkötést a döntést siettető, kevés és homályos magyarázattal szolgáló közvetítőkkel! </a:t>
            </a:r>
          </a:p>
        </p:txBody>
      </p:sp>
    </p:spTree>
    <p:extLst>
      <p:ext uri="{BB962C8B-B14F-4D97-AF65-F5344CB8AC3E}">
        <p14:creationId xmlns:p14="http://schemas.microsoft.com/office/powerpoint/2010/main" val="179350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3" y="833717"/>
            <a:ext cx="3462616" cy="5844989"/>
          </a:xfrm>
          <a:prstGeom prst="rect">
            <a:avLst/>
          </a:prstGeom>
        </p:spPr>
        <p:txBody>
          <a:bodyPr wrap="square">
            <a:spAutoFit/>
          </a:bodyPr>
          <a:lstStyle/>
          <a:p>
            <a:pPr algn="just">
              <a:lnSpc>
                <a:spcPts val="3000"/>
              </a:lnSpc>
              <a:spcBef>
                <a:spcPts val="1200"/>
              </a:spcBef>
            </a:pPr>
            <a:r>
              <a:rPr lang="hu-HU" sz="3600" baseline="30000" dirty="0"/>
              <a:t>A szerződési feltételek közül a biztosítási díj és annak fizetési gyakorisága mellett a legfontosabb, hogy milyen biztosítási eseményekre terjed ki a biztosító szolgáltatási kötelezettsége, és mikor mentesül a biztosító a károk kifizetése alól. Életbiztosítás esetén fokozott körültekintéssel kell eljárni, mivel hosszú időre kötelezi el magát az ügyfél.</a:t>
            </a:r>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 - </a:t>
            </a:r>
            <a:r>
              <a:rPr lang="hu-HU" sz="2400" b="1" baseline="30000" dirty="0"/>
              <a:t>C </a:t>
            </a:r>
            <a:r>
              <a:rPr lang="hu-HU" sz="2400" b="1" baseline="30000" dirty="0">
                <a:solidFill>
                  <a:srgbClr val="6E32A0"/>
                </a:solidFill>
              </a:rPr>
              <a:t>Hogyan válasszunk biztosítást? </a:t>
            </a:r>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357" y="833717"/>
            <a:ext cx="7982664" cy="5321776"/>
          </a:xfrm>
          <a:prstGeom prst="rect">
            <a:avLst/>
          </a:prstGeom>
        </p:spPr>
      </p:pic>
    </p:spTree>
    <p:extLst>
      <p:ext uri="{BB962C8B-B14F-4D97-AF65-F5344CB8AC3E}">
        <p14:creationId xmlns:p14="http://schemas.microsoft.com/office/powerpoint/2010/main" val="56006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49066" y="2080709"/>
            <a:ext cx="11893867" cy="3836894"/>
          </a:xfrm>
        </p:spPr>
        <p:txBody>
          <a:bodyPr>
            <a:noAutofit/>
          </a:bodyPr>
          <a:lstStyle/>
          <a:p>
            <a:pPr algn="just">
              <a:lnSpc>
                <a:spcPts val="3000"/>
              </a:lnSpc>
              <a:spcBef>
                <a:spcPts val="1200"/>
              </a:spcBef>
            </a:pPr>
            <a:r>
              <a:rPr lang="hu-HU" sz="3600" b="1" baseline="30000" dirty="0">
                <a:solidFill>
                  <a:srgbClr val="6E32A0"/>
                </a:solidFill>
              </a:rPr>
              <a:t>Hogyan készülhetünk fel az életünk során bekövetkező váratlan vagy tervezhető eseményekre?</a:t>
            </a:r>
            <a:r>
              <a:rPr lang="hu-HU" sz="3600" baseline="30000" dirty="0">
                <a:solidFill>
                  <a:srgbClr val="6E32A0"/>
                </a:solidFill>
              </a:rPr>
              <a:t> </a:t>
            </a:r>
            <a:r>
              <a:rPr lang="hu-HU" sz="3600" baseline="30000" dirty="0"/>
              <a:t>Az előre nem látható, véletlenszerűen bekövetkező vagy tervezhető eseményeket kockázatnak nevezzük, amire érdemes pénzügyileg is felkészülni. Ennek többféle módja is lehetséges: a családi költségvetésben való tartalék képzésével, a befektetések egy részének könnyen hozzáférhető (likvid) eszközökben való tartásával, életbiztosítás kötésével.</a:t>
            </a:r>
          </a:p>
          <a:p>
            <a:pPr algn="just">
              <a:lnSpc>
                <a:spcPts val="3000"/>
              </a:lnSpc>
              <a:spcBef>
                <a:spcPts val="1200"/>
              </a:spcBef>
            </a:pPr>
            <a:r>
              <a:rPr lang="hu-HU" sz="3600" b="1" baseline="30000" dirty="0">
                <a:solidFill>
                  <a:srgbClr val="6E32A0"/>
                </a:solidFill>
              </a:rPr>
              <a:t>Milyen kockázatokra lehet biztosítást kötni?</a:t>
            </a:r>
            <a:r>
              <a:rPr lang="hu-HU" sz="3600" baseline="30000" dirty="0">
                <a:solidFill>
                  <a:srgbClr val="6E32A0"/>
                </a:solidFill>
              </a:rPr>
              <a:t> </a:t>
            </a:r>
            <a:r>
              <a:rPr lang="hu-HU" sz="3600" baseline="30000" dirty="0"/>
              <a:t>Ma már lényegében szinte bármilyen váratlan eseményre köthető biztosítás. Biztosítási esemény lehet valamilyen károsító esemény (törés, betörés, tűz, természeti katasztrófa), halál vagy meghatározott időpont elérése (például nyugdíj), testi sérülés vagy rokkantság. A biztosítás megkötése esetén bizonyos időszakonként (havonta, negyedévente, félévente, évente) díjat kell fizetni a biztosítónak, amely ezért cserébe vállalja, hogy egy előre nem látható, váratlan esemény esetén az abból fakadó kárt teljesen vagy részben kifizeti, megtéríti.  </a:t>
            </a:r>
          </a:p>
        </p:txBody>
      </p:sp>
      <p:sp>
        <p:nvSpPr>
          <p:cNvPr id="3" name="Téglalap 2"/>
          <p:cNvSpPr/>
          <p:nvPr/>
        </p:nvSpPr>
        <p:spPr>
          <a:xfrm>
            <a:off x="0" y="-783319"/>
            <a:ext cx="12192000" cy="584775"/>
          </a:xfrm>
          <a:prstGeom prst="rect">
            <a:avLst/>
          </a:prstGeom>
        </p:spPr>
        <p:txBody>
          <a:bodyPr wrap="square">
            <a:spAutoFit/>
          </a:bodyPr>
          <a:lstStyle/>
          <a:p>
            <a:pPr algn="ctr"/>
            <a:r>
              <a:rPr lang="hu-HU" sz="4800" i="0" u="none" strike="noStrike" baseline="30000" dirty="0">
                <a:solidFill>
                  <a:srgbClr val="000000"/>
                </a:solidFill>
                <a:latin typeface="Myriad Pro" panose="020B0503030403020204" pitchFamily="34" charset="0"/>
              </a:rPr>
              <a:t>A legfontosabb tudnivalók</a:t>
            </a:r>
          </a:p>
        </p:txBody>
      </p:sp>
      <p:sp>
        <p:nvSpPr>
          <p:cNvPr id="7" name="Cím 1"/>
          <p:cNvSpPr>
            <a:spLocks noGrp="1"/>
          </p:cNvSpPr>
          <p:nvPr>
            <p:ph type="ctrTitle"/>
          </p:nvPr>
        </p:nvSpPr>
        <p:spPr>
          <a:xfrm>
            <a:off x="0" y="-428878"/>
            <a:ext cx="12192000" cy="2324100"/>
          </a:xfrm>
        </p:spPr>
        <p:txBody>
          <a:bodyPr>
            <a:normAutofit/>
          </a:bodyPr>
          <a:lstStyle/>
          <a:p>
            <a:r>
              <a:rPr lang="hu-HU" sz="7200" b="1" baseline="30000" dirty="0">
                <a:solidFill>
                  <a:srgbClr val="6E32A0"/>
                </a:solidFill>
                <a:latin typeface="+mn-lt"/>
              </a:rPr>
              <a:t>25–26. A biztosítások</a:t>
            </a:r>
          </a:p>
        </p:txBody>
      </p:sp>
    </p:spTree>
    <p:extLst>
      <p:ext uri="{BB962C8B-B14F-4D97-AF65-F5344CB8AC3E}">
        <p14:creationId xmlns:p14="http://schemas.microsoft.com/office/powerpoint/2010/main" val="250228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2339789"/>
            <a:ext cx="11893867" cy="3836894"/>
          </a:xfrm>
        </p:spPr>
        <p:txBody>
          <a:bodyPr>
            <a:noAutofit/>
          </a:bodyPr>
          <a:lstStyle/>
          <a:p>
            <a:pPr algn="just">
              <a:lnSpc>
                <a:spcPts val="3000"/>
              </a:lnSpc>
              <a:spcBef>
                <a:spcPts val="1200"/>
              </a:spcBef>
            </a:pPr>
            <a:r>
              <a:rPr lang="hu-HU" sz="3600" b="1" baseline="30000" dirty="0">
                <a:solidFill>
                  <a:srgbClr val="6E32A0"/>
                </a:solidFill>
              </a:rPr>
              <a:t>Hogyan válasszunk biztosítást?</a:t>
            </a:r>
            <a:r>
              <a:rPr lang="hu-HU" sz="3600" baseline="30000" dirty="0">
                <a:solidFill>
                  <a:srgbClr val="6E32A0"/>
                </a:solidFill>
              </a:rPr>
              <a:t> </a:t>
            </a:r>
            <a:r>
              <a:rPr lang="hu-HU" sz="3600" baseline="30000" dirty="0"/>
              <a:t>Aki biztosítási szerződést köt, alaposan gondolja végig, hogy milyen igényei, céljai vannak, és hosszú távon mekkora anyagi terhet visel el (például megtakarítási céllal várhatóan mekkora biztosítási díjat tud rendszeresen kifizetni).  Döntés előtt feltétlenül tájékozódjunk – akár a biztosítóknál papíron vagy elektronikusan elérhető ügyfél-tájékoztatók, akár az interneten hozzáférhető összehasonlító honlapok segítségével is – a kiválasztott termékek és szolgáltatások feltételeiről.</a:t>
            </a:r>
            <a:endParaRPr lang="hu-HU" sz="3600" dirty="0">
              <a:solidFill>
                <a:srgbClr val="6E32A0"/>
              </a:solidFill>
            </a:endParaRPr>
          </a:p>
        </p:txBody>
      </p:sp>
      <p:sp>
        <p:nvSpPr>
          <p:cNvPr id="3" name="Téglalap 2"/>
          <p:cNvSpPr/>
          <p:nvPr/>
        </p:nvSpPr>
        <p:spPr>
          <a:xfrm>
            <a:off x="0" y="-783319"/>
            <a:ext cx="12192000" cy="584775"/>
          </a:xfrm>
          <a:prstGeom prst="rect">
            <a:avLst/>
          </a:prstGeom>
        </p:spPr>
        <p:txBody>
          <a:bodyPr wrap="square">
            <a:spAutoFit/>
          </a:bodyPr>
          <a:lstStyle/>
          <a:p>
            <a:pPr algn="ctr"/>
            <a:r>
              <a:rPr lang="hu-HU" sz="4800" i="0" u="none" strike="noStrike" baseline="30000" dirty="0">
                <a:solidFill>
                  <a:srgbClr val="000000"/>
                </a:solidFill>
                <a:latin typeface="Myriad Pro" panose="020B0503030403020204" pitchFamily="34" charset="0"/>
              </a:rPr>
              <a:t>A legfontosabb tudnivalók</a:t>
            </a:r>
          </a:p>
        </p:txBody>
      </p:sp>
      <p:sp>
        <p:nvSpPr>
          <p:cNvPr id="7" name="Cím 1"/>
          <p:cNvSpPr>
            <a:spLocks noGrp="1"/>
          </p:cNvSpPr>
          <p:nvPr>
            <p:ph type="ctrTitle"/>
          </p:nvPr>
        </p:nvSpPr>
        <p:spPr>
          <a:xfrm>
            <a:off x="0" y="0"/>
            <a:ext cx="12192000" cy="2324100"/>
          </a:xfrm>
        </p:spPr>
        <p:txBody>
          <a:bodyPr>
            <a:normAutofit/>
          </a:bodyPr>
          <a:lstStyle/>
          <a:p>
            <a:r>
              <a:rPr lang="hu-HU" sz="7200" b="1" baseline="30000" dirty="0">
                <a:solidFill>
                  <a:srgbClr val="6E32A0"/>
                </a:solidFill>
                <a:latin typeface="Calibri"/>
              </a:rPr>
              <a:t>25–26. A biztosítások</a:t>
            </a:r>
            <a:endParaRPr lang="hu-HU" sz="7200" b="1" baseline="30000" dirty="0">
              <a:solidFill>
                <a:srgbClr val="6E32A0"/>
              </a:solidFill>
              <a:latin typeface="+mn-lt"/>
            </a:endParaRPr>
          </a:p>
        </p:txBody>
      </p:sp>
    </p:spTree>
    <p:extLst>
      <p:ext uri="{BB962C8B-B14F-4D97-AF65-F5344CB8AC3E}">
        <p14:creationId xmlns:p14="http://schemas.microsoft.com/office/powerpoint/2010/main" val="401379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17662" y="2052359"/>
            <a:ext cx="5476314" cy="4213970"/>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34203" y="2267316"/>
            <a:ext cx="5234268" cy="4154984"/>
          </a:xfrm>
          <a:prstGeom prst="rect">
            <a:avLst/>
          </a:prstGeom>
        </p:spPr>
        <p:txBody>
          <a:bodyPr wrap="square">
            <a:spAutoFit/>
          </a:bodyPr>
          <a:lstStyle/>
          <a:p>
            <a:r>
              <a:rPr lang="hu-HU" sz="3600" b="1" baseline="30000" dirty="0"/>
              <a:t>Károk és elemek  </a:t>
            </a:r>
          </a:p>
          <a:p>
            <a:pPr algn="just"/>
            <a:r>
              <a:rPr lang="hu-HU" sz="3600" baseline="30000" dirty="0"/>
              <a:t>A zord őszi időjárás nem kedvezett a Molnár családnak. Lassan már két napja viharosan zuhogott az eső a városban, amikor Évi egy sötét foltra lett figyelmes a szobája sarkában. A folt napról napra növekedett, és egy reggel már víz is csepegett belőle. Beáztunk! – állapította meg apu, majd egy nagy vödröt tolt a csepegő víz alá, és bősz tele­fonálgatásba kezdett.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a:t>
            </a:r>
          </a:p>
        </p:txBody>
      </p:sp>
      <p:sp>
        <p:nvSpPr>
          <p:cNvPr id="10" name="Téglalap 9"/>
          <p:cNvSpPr/>
          <p:nvPr/>
        </p:nvSpPr>
        <p:spPr>
          <a:xfrm>
            <a:off x="0" y="858405"/>
            <a:ext cx="12192000" cy="1077218"/>
          </a:xfrm>
          <a:prstGeom prst="rect">
            <a:avLst/>
          </a:prstGeom>
        </p:spPr>
        <p:txBody>
          <a:bodyPr wrap="square">
            <a:spAutoFit/>
          </a:bodyPr>
          <a:lstStyle/>
          <a:p>
            <a:pPr algn="ctr"/>
            <a:r>
              <a:rPr lang="hu-HU" sz="4800" b="1" baseline="30000" dirty="0"/>
              <a:t>A. </a:t>
            </a:r>
            <a:r>
              <a:rPr lang="hu-HU" sz="4800" b="1" baseline="30000" dirty="0">
                <a:solidFill>
                  <a:srgbClr val="6E32A0"/>
                </a:solidFill>
              </a:rPr>
              <a:t>Hogyan készülhetünk fel az életünk során bekövetkező váratlan, </a:t>
            </a:r>
            <a:br>
              <a:rPr lang="hu-HU" sz="4800" b="1" baseline="30000" dirty="0">
                <a:solidFill>
                  <a:srgbClr val="6E32A0"/>
                </a:solidFill>
              </a:rPr>
            </a:br>
            <a:r>
              <a:rPr lang="hu-HU" sz="4800" b="1" baseline="30000" dirty="0">
                <a:solidFill>
                  <a:srgbClr val="6E32A0"/>
                </a:solidFill>
              </a:rPr>
              <a:t>vagy tervezhető eseményekre? </a:t>
            </a:r>
          </a:p>
        </p:txBody>
      </p:sp>
      <p:sp>
        <p:nvSpPr>
          <p:cNvPr id="7" name="Lekerekített téglalap 6"/>
          <p:cNvSpPr/>
          <p:nvPr/>
        </p:nvSpPr>
        <p:spPr>
          <a:xfrm>
            <a:off x="6203576" y="2052359"/>
            <a:ext cx="5871194" cy="4213970"/>
          </a:xfrm>
          <a:prstGeom prst="roundRect">
            <a:avLst>
              <a:gd name="adj" fmla="val 39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6302188" y="2267316"/>
            <a:ext cx="5772582" cy="3862596"/>
          </a:xfrm>
          <a:prstGeom prst="rect">
            <a:avLst/>
          </a:prstGeom>
        </p:spPr>
        <p:txBody>
          <a:bodyPr wrap="square">
            <a:spAutoFit/>
          </a:bodyPr>
          <a:lstStyle/>
          <a:p>
            <a:pPr algn="just">
              <a:lnSpc>
                <a:spcPts val="3000"/>
              </a:lnSpc>
              <a:spcBef>
                <a:spcPts val="1200"/>
              </a:spcBef>
            </a:pPr>
            <a:r>
              <a:rPr lang="hu-HU" sz="3600" baseline="30000" dirty="0"/>
              <a:t>Gyűjtsd össze, hogy milyen váratlan események fordulhatnak elő a saját környezetedben, amelyeknek anyagi következményei lehetnek!</a:t>
            </a:r>
          </a:p>
          <a:p>
            <a:pPr algn="just">
              <a:lnSpc>
                <a:spcPts val="3000"/>
              </a:lnSpc>
              <a:spcBef>
                <a:spcPts val="1200"/>
              </a:spcBef>
            </a:pPr>
            <a:r>
              <a:rPr lang="hu-HU" sz="3600" baseline="30000" dirty="0"/>
              <a:t>Tegyél javaslatot, hogy az ilyen események által okozott veszteségeket miként lehet kivédeni!</a:t>
            </a:r>
          </a:p>
          <a:p>
            <a:pPr algn="just">
              <a:lnSpc>
                <a:spcPts val="3000"/>
              </a:lnSpc>
              <a:spcBef>
                <a:spcPts val="1200"/>
              </a:spcBef>
            </a:pPr>
            <a:r>
              <a:rPr lang="hu-HU" sz="3600" baseline="30000" dirty="0"/>
              <a:t>Véleményed szerint milyen forrásból lehetne a beázás okozta károkat helyrehozni?</a:t>
            </a:r>
            <a:endParaRPr lang="hu-HU" sz="3600" baseline="30000" dirty="0">
              <a:solidFill>
                <a:srgbClr val="000000"/>
              </a:solidFill>
            </a:endParaRPr>
          </a:p>
        </p:txBody>
      </p:sp>
    </p:spTree>
    <p:extLst>
      <p:ext uri="{BB962C8B-B14F-4D97-AF65-F5344CB8AC3E}">
        <p14:creationId xmlns:p14="http://schemas.microsoft.com/office/powerpoint/2010/main" val="44790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17662" y="1507650"/>
            <a:ext cx="4463303" cy="4659871"/>
          </a:xfrm>
          <a:prstGeom prst="roundRect">
            <a:avLst>
              <a:gd name="adj" fmla="val 5809"/>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24118" y="1722606"/>
            <a:ext cx="4267200" cy="4524315"/>
          </a:xfrm>
          <a:prstGeom prst="rect">
            <a:avLst/>
          </a:prstGeom>
        </p:spPr>
        <p:txBody>
          <a:bodyPr wrap="square">
            <a:spAutoFit/>
          </a:bodyPr>
          <a:lstStyle/>
          <a:p>
            <a:r>
              <a:rPr lang="hu-HU" sz="3600" b="1" baseline="30000" dirty="0"/>
              <a:t>Biztosított biztonság</a:t>
            </a:r>
          </a:p>
          <a:p>
            <a:pPr algn="just"/>
            <a:r>
              <a:rPr lang="hu-HU" sz="3600" baseline="30000" dirty="0"/>
              <a:t>Az apu hívására kiérkező építési szakember megállapította: a nagy viharban néhány cserép összetört, ezért haladéktalanul hozzá kell kezdeni a tető megjavításához. Ezenfelül a beázás miatt Évi szobájában is ki kell javítani, majd újra kell festeni a mennyezetet. Apu azonban nem aggódik, mert kötött biztosítást a házra.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Milyen kockázatokra lehet biztosítást kötni? </a:t>
            </a:r>
          </a:p>
        </p:txBody>
      </p:sp>
      <p:sp>
        <p:nvSpPr>
          <p:cNvPr id="7" name="Lekerekített téglalap 6"/>
          <p:cNvSpPr/>
          <p:nvPr/>
        </p:nvSpPr>
        <p:spPr>
          <a:xfrm>
            <a:off x="4787153" y="1507650"/>
            <a:ext cx="7287617" cy="4659871"/>
          </a:xfrm>
          <a:prstGeom prst="roundRect">
            <a:avLst>
              <a:gd name="adj" fmla="val 34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787153" y="1665786"/>
            <a:ext cx="7287617" cy="4401205"/>
          </a:xfrm>
          <a:prstGeom prst="rect">
            <a:avLst/>
          </a:prstGeom>
        </p:spPr>
        <p:txBody>
          <a:bodyPr wrap="square">
            <a:spAutoFit/>
          </a:bodyPr>
          <a:lstStyle/>
          <a:p>
            <a:pPr algn="just">
              <a:lnSpc>
                <a:spcPts val="3000"/>
              </a:lnSpc>
              <a:spcBef>
                <a:spcPts val="1200"/>
              </a:spcBef>
            </a:pPr>
            <a:r>
              <a:rPr lang="hu-HU" sz="3600" baseline="30000" dirty="0"/>
              <a:t>Döntsd el, hogy a beázás abszolút vagy relatív kockázatnak minősül-e! </a:t>
            </a:r>
          </a:p>
          <a:p>
            <a:pPr algn="just">
              <a:lnSpc>
                <a:spcPts val="3000"/>
              </a:lnSpc>
              <a:spcBef>
                <a:spcPts val="1200"/>
              </a:spcBef>
            </a:pPr>
            <a:r>
              <a:rPr lang="hu-HU" sz="3600" baseline="30000" dirty="0"/>
              <a:t>Állapítsd meg, hogy biztosítással fedezhető-e a helyreállítási költség!</a:t>
            </a:r>
          </a:p>
          <a:p>
            <a:pPr algn="just">
              <a:lnSpc>
                <a:spcPts val="3000"/>
              </a:lnSpc>
              <a:spcBef>
                <a:spcPts val="1200"/>
              </a:spcBef>
            </a:pPr>
            <a:r>
              <a:rPr lang="hu-HU" sz="3600" baseline="30000" dirty="0"/>
              <a:t>Gyűjtsd össze, hogy milyen veszélyek, kockázatok merülhetnek fel egy ingatlannal kapcsolatban, </a:t>
            </a:r>
            <a:br>
              <a:rPr lang="hu-HU" sz="3600" baseline="30000" dirty="0"/>
            </a:br>
            <a:r>
              <a:rPr lang="hu-HU" sz="3600" baseline="30000" dirty="0"/>
              <a:t>amelyeket biztosítással lehet fedezni! </a:t>
            </a:r>
          </a:p>
          <a:p>
            <a:pPr algn="just">
              <a:lnSpc>
                <a:spcPts val="3000"/>
              </a:lnSpc>
              <a:spcBef>
                <a:spcPts val="1200"/>
              </a:spcBef>
            </a:pPr>
            <a:r>
              <a:rPr lang="hu-HU" sz="3600" baseline="30000" dirty="0"/>
              <a:t>Ha a Molnár család egy 13 éves autóval rendelkezik, milyen adatok ismeretében állapítható meg gépjármű-felelősségbiztosítás mértéke? Keress ajánlatokat a neten! </a:t>
            </a:r>
            <a:endParaRPr lang="hu-HU" sz="3600" baseline="30000" dirty="0">
              <a:solidFill>
                <a:srgbClr val="000000"/>
              </a:solidFill>
            </a:endParaRPr>
          </a:p>
        </p:txBody>
      </p:sp>
    </p:spTree>
    <p:extLst>
      <p:ext uri="{BB962C8B-B14F-4D97-AF65-F5344CB8AC3E}">
        <p14:creationId xmlns:p14="http://schemas.microsoft.com/office/powerpoint/2010/main" val="293158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 – </a:t>
            </a:r>
            <a:r>
              <a:rPr lang="hu-HU" sz="2400" b="1" baseline="30000" dirty="0"/>
              <a:t>B. </a:t>
            </a:r>
            <a:r>
              <a:rPr lang="hu-HU" sz="2400" b="1" baseline="30000" dirty="0">
                <a:solidFill>
                  <a:srgbClr val="6E32A0"/>
                </a:solidFill>
              </a:rPr>
              <a:t>Milyen kockázatokra lehet biztosítást kötni? </a:t>
            </a:r>
          </a:p>
        </p:txBody>
      </p:sp>
      <p:sp>
        <p:nvSpPr>
          <p:cNvPr id="7" name="Lekerekített téglalap 6"/>
          <p:cNvSpPr/>
          <p:nvPr/>
        </p:nvSpPr>
        <p:spPr>
          <a:xfrm>
            <a:off x="259977" y="842682"/>
            <a:ext cx="11814794" cy="5773271"/>
          </a:xfrm>
          <a:prstGeom prst="roundRect">
            <a:avLst>
              <a:gd name="adj" fmla="val 34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367553" y="959224"/>
            <a:ext cx="11707216" cy="461665"/>
          </a:xfrm>
          <a:prstGeom prst="rect">
            <a:avLst/>
          </a:prstGeom>
        </p:spPr>
        <p:txBody>
          <a:bodyPr wrap="square">
            <a:spAutoFit/>
          </a:bodyPr>
          <a:lstStyle/>
          <a:p>
            <a:r>
              <a:rPr lang="hu-HU" sz="3600" baseline="30000" dirty="0"/>
              <a:t>Döntsd el, hogy a képen látható kockázatok közül melyikre nem lehet biztosítást kötni!</a:t>
            </a:r>
          </a:p>
        </p:txBody>
      </p:sp>
      <p:pic>
        <p:nvPicPr>
          <p:cNvPr id="4098" name="Picture 2" descr="H:\--LACOM--\PAK konyv\-konyv-\--prezi--\25-26\eleme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43" y="1582673"/>
            <a:ext cx="11499010" cy="468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0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541502" y="1792926"/>
            <a:ext cx="10733218" cy="3780630"/>
          </a:xfrm>
          <a:prstGeom prst="roundRect">
            <a:avLst>
              <a:gd name="adj" fmla="val 4506"/>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701409" y="1975081"/>
            <a:ext cx="10413403" cy="3416320"/>
          </a:xfrm>
          <a:prstGeom prst="rect">
            <a:avLst/>
          </a:prstGeom>
        </p:spPr>
        <p:txBody>
          <a:bodyPr wrap="square">
            <a:spAutoFit/>
          </a:bodyPr>
          <a:lstStyle/>
          <a:p>
            <a:pPr algn="just"/>
            <a:r>
              <a:rPr lang="hu-HU" sz="3600" b="1" baseline="30000" dirty="0"/>
              <a:t>Te kit választanál? </a:t>
            </a:r>
          </a:p>
          <a:p>
            <a:pPr algn="just"/>
            <a:r>
              <a:rPr lang="hu-HU" sz="3600" baseline="30000" dirty="0"/>
              <a:t>A biztosító helyszínre érkező kárfelvételi szakértője rossz hírt közöl: a házra kötött biztosítás csak részben fedezi a vihar okozta károkat. </a:t>
            </a:r>
          </a:p>
          <a:p>
            <a:pPr algn="just"/>
            <a:endParaRPr lang="hu-HU" sz="3600" baseline="30000" dirty="0"/>
          </a:p>
          <a:p>
            <a:pPr algn="just"/>
            <a:r>
              <a:rPr lang="hu-HU" sz="3600" baseline="30000" dirty="0"/>
              <a:t>A tető javításának költségeit ugyan a biztosító hajlandó kifizetni, azonban Évi szobájának festését a családnak saját zsebből kell állnia. </a:t>
            </a:r>
          </a:p>
          <a:p>
            <a:pPr algn="just"/>
            <a:endParaRPr lang="hu-HU" sz="3600" baseline="30000" dirty="0"/>
          </a:p>
          <a:p>
            <a:pPr algn="just"/>
            <a:r>
              <a:rPr lang="hu-HU" sz="3600" baseline="30000" dirty="0"/>
              <a:t>Kiderült ugyanis, hogy apu korábban kedvező díjért egy olyan biztosítást kötött a házra, amely nem tartalmazza a beázás elleni védelmet.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Hogyan válasszunk biztosítást? </a:t>
            </a:r>
          </a:p>
        </p:txBody>
      </p:sp>
    </p:spTree>
    <p:extLst>
      <p:ext uri="{BB962C8B-B14F-4D97-AF65-F5344CB8AC3E}">
        <p14:creationId xmlns:p14="http://schemas.microsoft.com/office/powerpoint/2010/main" val="7113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Hogyan válasszunk biztosítást? </a:t>
            </a:r>
          </a:p>
        </p:txBody>
      </p:sp>
      <p:sp>
        <p:nvSpPr>
          <p:cNvPr id="7" name="Lekerekített téglalap 6"/>
          <p:cNvSpPr/>
          <p:nvPr/>
        </p:nvSpPr>
        <p:spPr>
          <a:xfrm>
            <a:off x="320040" y="1443180"/>
            <a:ext cx="11632810" cy="5197950"/>
          </a:xfrm>
          <a:prstGeom prst="roundRect">
            <a:avLst>
              <a:gd name="adj" fmla="val 34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548640" y="1558828"/>
            <a:ext cx="11404209" cy="4632037"/>
          </a:xfrm>
          <a:prstGeom prst="rect">
            <a:avLst/>
          </a:prstGeom>
        </p:spPr>
        <p:txBody>
          <a:bodyPr wrap="square">
            <a:spAutoFit/>
          </a:bodyPr>
          <a:lstStyle/>
          <a:p>
            <a:pPr algn="just">
              <a:lnSpc>
                <a:spcPts val="3000"/>
              </a:lnSpc>
              <a:spcBef>
                <a:spcPts val="1200"/>
              </a:spcBef>
            </a:pPr>
            <a:r>
              <a:rPr lang="hu-HU" sz="3600" baseline="30000" dirty="0"/>
              <a:t>Molnárék ismét a pénzügyi tanácsadó segítségét veszik igénybe, aki a hasonló esetek elkerülése érdekében azt javasolja, hogy kössenek új, teljes körű – épületre és ingóságra is érvényes – lakásbiztosítást. A családi házuk összesen 70 négyzetméteres, téglaépítésű, 4 fő lakik benne, 1980-ban épült, és egy 20 négyzetméteres téglaépítésű garázs is tartozik hozzá. </a:t>
            </a:r>
          </a:p>
          <a:p>
            <a:pPr algn="just">
              <a:lnSpc>
                <a:spcPts val="3000"/>
              </a:lnSpc>
              <a:spcBef>
                <a:spcPts val="1200"/>
              </a:spcBef>
            </a:pPr>
            <a:r>
              <a:rPr lang="hu-HU" sz="3600" baseline="30000" dirty="0"/>
              <a:t>Számold ki a teljes körű lakásbiztosítás éves díját egy szabadon választott internetes biztosítási kalkulátor segítségével! Válaszd ki a lehető legmagasabb és legalacsonyabb biztosítási díjjal járó feltételt! Értékeld, hogy az egyes tényezők milyen irányban befolyásolják a biztosítási díjat!</a:t>
            </a:r>
          </a:p>
          <a:p>
            <a:pPr algn="just">
              <a:lnSpc>
                <a:spcPts val="3000"/>
              </a:lnSpc>
              <a:spcBef>
                <a:spcPts val="1200"/>
              </a:spcBef>
            </a:pPr>
            <a:r>
              <a:rPr lang="hu-HU" sz="3600" baseline="30000" dirty="0"/>
              <a:t>Foglald össze, milyen feltételeket vesznek figyelembe az alábbi biztosítási ajánlat készítésekor!</a:t>
            </a:r>
            <a:endParaRPr lang="hu-HU" sz="3600" baseline="30000" dirty="0">
              <a:solidFill>
                <a:srgbClr val="000000"/>
              </a:solidFill>
            </a:endParaRPr>
          </a:p>
        </p:txBody>
      </p:sp>
    </p:spTree>
    <p:extLst>
      <p:ext uri="{BB962C8B-B14F-4D97-AF65-F5344CB8AC3E}">
        <p14:creationId xmlns:p14="http://schemas.microsoft.com/office/powerpoint/2010/main" val="28579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 – </a:t>
            </a:r>
            <a:r>
              <a:rPr lang="hu-HU" sz="2400" b="1" baseline="30000" dirty="0"/>
              <a:t>C. </a:t>
            </a:r>
            <a:r>
              <a:rPr lang="hu-HU" sz="2400" b="1" baseline="30000" dirty="0">
                <a:solidFill>
                  <a:srgbClr val="6E32A0"/>
                </a:solidFill>
              </a:rPr>
              <a:t>Hogyan válasszunk biztosítást? </a:t>
            </a:r>
          </a:p>
        </p:txBody>
      </p:sp>
      <p:sp>
        <p:nvSpPr>
          <p:cNvPr id="7" name="Lekerekített téglalap 6"/>
          <p:cNvSpPr/>
          <p:nvPr/>
        </p:nvSpPr>
        <p:spPr>
          <a:xfrm>
            <a:off x="224118" y="844262"/>
            <a:ext cx="11850652" cy="5744364"/>
          </a:xfrm>
          <a:prstGeom prst="roundRect">
            <a:avLst>
              <a:gd name="adj" fmla="val 34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224118" y="959910"/>
            <a:ext cx="11850651" cy="477054"/>
          </a:xfrm>
          <a:prstGeom prst="rect">
            <a:avLst/>
          </a:prstGeom>
        </p:spPr>
        <p:txBody>
          <a:bodyPr wrap="square">
            <a:spAutoFit/>
          </a:bodyPr>
          <a:lstStyle/>
          <a:p>
            <a:pPr>
              <a:lnSpc>
                <a:spcPts val="3000"/>
              </a:lnSpc>
              <a:spcBef>
                <a:spcPts val="1200"/>
              </a:spcBef>
            </a:pPr>
            <a:r>
              <a:rPr lang="hu-HU" sz="3600" baseline="30000" dirty="0"/>
              <a:t>Foglald össze, milyen feltételeket vesznek figyelembe az alábbi biztosítási ajánlat készítésekor!</a:t>
            </a:r>
            <a:endParaRPr lang="hu-HU" sz="3600" baseline="30000" dirty="0">
              <a:solidFill>
                <a:srgbClr val="000000"/>
              </a:solidFill>
            </a:endParaRPr>
          </a:p>
        </p:txBody>
      </p:sp>
      <p:pic>
        <p:nvPicPr>
          <p:cNvPr id="5123" name="Picture 3" descr="H:\--LACOM--\PAK konyv\-konyv-\--prezi--\25-26\bizt-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19" y="1723834"/>
            <a:ext cx="11062448" cy="4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5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1" y="1860971"/>
            <a:ext cx="7550524" cy="4478149"/>
          </a:xfrm>
          <a:prstGeom prst="rect">
            <a:avLst/>
          </a:prstGeom>
        </p:spPr>
        <p:txBody>
          <a:bodyPr wrap="square">
            <a:spAutoFit/>
          </a:bodyPr>
          <a:lstStyle/>
          <a:p>
            <a:pPr algn="just">
              <a:lnSpc>
                <a:spcPts val="3000"/>
              </a:lnSpc>
              <a:spcBef>
                <a:spcPts val="1200"/>
              </a:spcBef>
            </a:pPr>
            <a:r>
              <a:rPr lang="hu-HU" sz="3600" baseline="30000" dirty="0"/>
              <a:t>Az előre nem látható, véletlenszerűen bekövetkező vagy előre tervezett eseményekre mindig érdemes pénzügyileg is felkészülni. Ennek többféle módja is lehetséges a családi költségvetésben való tartalék képzésével, a befektetések egy részének könnyen hozzáférhető (likvid) eszközökben való tartásával, életbiztosítás kötésével.</a:t>
            </a:r>
          </a:p>
          <a:p>
            <a:pPr algn="just">
              <a:lnSpc>
                <a:spcPts val="3000"/>
              </a:lnSpc>
              <a:spcBef>
                <a:spcPts val="1200"/>
              </a:spcBef>
            </a:pPr>
            <a:r>
              <a:rPr lang="hu-HU" sz="3600" baseline="30000" dirty="0"/>
              <a:t>Az emberek többsége rendelkezik ingatlannal, nagyobb értékű vagyontárggyal, amelyek megrongálódása, megsemmisülése esetén azok önerőből történő pótlása csak komoly erőfeszítések, gyakran csak egy nagyobb közösség összefogása révén lehetséges. </a:t>
            </a:r>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25–26. A biztosítások</a:t>
            </a:r>
          </a:p>
        </p:txBody>
      </p:sp>
      <p:sp>
        <p:nvSpPr>
          <p:cNvPr id="14" name="Téglalap 13"/>
          <p:cNvSpPr/>
          <p:nvPr/>
        </p:nvSpPr>
        <p:spPr>
          <a:xfrm>
            <a:off x="0" y="858405"/>
            <a:ext cx="12192000" cy="1077218"/>
          </a:xfrm>
          <a:prstGeom prst="rect">
            <a:avLst/>
          </a:prstGeom>
        </p:spPr>
        <p:txBody>
          <a:bodyPr wrap="square">
            <a:spAutoFit/>
          </a:bodyPr>
          <a:lstStyle/>
          <a:p>
            <a:pPr algn="ctr"/>
            <a:r>
              <a:rPr lang="hu-HU" sz="4800" b="1" baseline="30000" dirty="0"/>
              <a:t>A. </a:t>
            </a:r>
            <a:r>
              <a:rPr lang="hu-HU" sz="4800" b="1" baseline="30000" dirty="0">
                <a:solidFill>
                  <a:srgbClr val="6E32A0"/>
                </a:solidFill>
              </a:rPr>
              <a:t>Hogyan készülhetünk fel az életünk során bekövetkező váratlan, </a:t>
            </a:r>
            <a:br>
              <a:rPr lang="hu-HU" sz="4800" b="1" baseline="30000" dirty="0">
                <a:solidFill>
                  <a:srgbClr val="6E32A0"/>
                </a:solidFill>
              </a:rPr>
            </a:br>
            <a:r>
              <a:rPr lang="hu-HU" sz="4800" b="1" baseline="30000" dirty="0">
                <a:solidFill>
                  <a:srgbClr val="6E32A0"/>
                </a:solidFill>
              </a:rPr>
              <a:t>vagy tervezhető eseményekre? </a:t>
            </a:r>
          </a:p>
        </p:txBody>
      </p:sp>
      <p:pic>
        <p:nvPicPr>
          <p:cNvPr id="1029" name="Picture 5" descr="H:\--LACOM--\PAK konyv\-konyv-\--prezi--\25-26\erny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038" y="1712259"/>
            <a:ext cx="4242037" cy="507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92439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1488</Words>
  <Application>Microsoft Office PowerPoint</Application>
  <PresentationFormat>Szélesvásznú</PresentationFormat>
  <Paragraphs>69</Paragraphs>
  <Slides>17</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17</vt:i4>
      </vt:variant>
    </vt:vector>
  </HeadingPairs>
  <TitlesOfParts>
    <vt:vector size="22" baseType="lpstr">
      <vt:lpstr>Arial</vt:lpstr>
      <vt:lpstr>Calibri</vt:lpstr>
      <vt:lpstr>Calibri Light</vt:lpstr>
      <vt:lpstr>Myriad Pro</vt:lpstr>
      <vt:lpstr>Office-téma</vt:lpstr>
      <vt:lpstr>25–26. A biztosítások</vt:lpstr>
      <vt:lpstr>PowerPoint-bemutató</vt:lpstr>
      <vt:lpstr>PowerPoint-bemutató</vt:lpstr>
      <vt:lpstr>PowerPoint-bemutató</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PowerPoint-bemutató</vt:lpstr>
      <vt:lpstr>PowerPoint-bemutató</vt:lpstr>
      <vt:lpstr>25–26. A biztosítások</vt:lpstr>
      <vt:lpstr>25–26. A biztosítások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172</cp:revision>
  <dcterms:created xsi:type="dcterms:W3CDTF">2016-02-25T10:27:13Z</dcterms:created>
  <dcterms:modified xsi:type="dcterms:W3CDTF">2016-04-01T13:37:06Z</dcterms:modified>
</cp:coreProperties>
</file>