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308" r:id="rId3"/>
    <p:sldId id="389" r:id="rId4"/>
    <p:sldId id="390" r:id="rId5"/>
    <p:sldId id="391" r:id="rId6"/>
    <p:sldId id="401" r:id="rId7"/>
    <p:sldId id="392" r:id="rId8"/>
    <p:sldId id="393" r:id="rId9"/>
    <p:sldId id="394" r:id="rId10"/>
    <p:sldId id="271" r:id="rId11"/>
    <p:sldId id="279" r:id="rId12"/>
    <p:sldId id="395" r:id="rId13"/>
    <p:sldId id="396" r:id="rId14"/>
    <p:sldId id="397" r:id="rId15"/>
    <p:sldId id="398" r:id="rId16"/>
    <p:sldId id="399" r:id="rId17"/>
    <p:sldId id="400" r:id="rId18"/>
    <p:sldId id="274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32A0"/>
    <a:srgbClr val="FDF4AE"/>
    <a:srgbClr val="D3F4FF"/>
    <a:srgbClr val="F7EDBF"/>
    <a:srgbClr val="F1E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3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614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607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551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606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649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668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429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028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035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875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699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890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324100"/>
          </a:xfrm>
        </p:spPr>
        <p:txBody>
          <a:bodyPr>
            <a:normAutofit/>
          </a:bodyPr>
          <a:lstStyle/>
          <a:p>
            <a:r>
              <a:rPr lang="hu-HU" sz="7200" b="1" baseline="30000" dirty="0">
                <a:solidFill>
                  <a:srgbClr val="6E32A0"/>
                </a:solidFill>
              </a:rPr>
              <a:t>31–32. Irány a nagyvilág! </a:t>
            </a:r>
            <a:br>
              <a:rPr lang="hu-HU" sz="7200" b="1" baseline="30000" dirty="0">
                <a:solidFill>
                  <a:srgbClr val="6E32A0"/>
                </a:solidFill>
              </a:rPr>
            </a:br>
            <a:r>
              <a:rPr lang="hu-HU" sz="7200" b="1" baseline="30000" dirty="0">
                <a:solidFill>
                  <a:srgbClr val="6E32A0"/>
                </a:solidFill>
              </a:rPr>
              <a:t>devizapiaci kalandozások</a:t>
            </a:r>
          </a:p>
        </p:txBody>
      </p:sp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6" name="Alcím 5"/>
          <p:cNvSpPr>
            <a:spLocks noGrp="1"/>
          </p:cNvSpPr>
          <p:nvPr>
            <p:ph type="subTitle" idx="1"/>
          </p:nvPr>
        </p:nvSpPr>
        <p:spPr>
          <a:xfrm>
            <a:off x="142875" y="2788945"/>
            <a:ext cx="12132743" cy="2353577"/>
          </a:xfrm>
        </p:spPr>
        <p:txBody>
          <a:bodyPr>
            <a:noAutofit/>
          </a:bodyPr>
          <a:lstStyle/>
          <a:p>
            <a:pPr algn="l"/>
            <a:r>
              <a:rPr lang="hu-HU" sz="4800" b="1" spc="-100" baseline="30000" dirty="0">
                <a:solidFill>
                  <a:srgbClr val="6E32A0"/>
                </a:solidFill>
              </a:rPr>
              <a:t>A. Mi a különbség a valuta és a deviza között, mit nevezünk árfolyamnak?</a:t>
            </a:r>
          </a:p>
          <a:p>
            <a:pPr algn="l"/>
            <a:r>
              <a:rPr lang="hu-HU" sz="4800" b="1" spc="-100" baseline="30000" dirty="0">
                <a:solidFill>
                  <a:srgbClr val="6E32A0"/>
                </a:solidFill>
              </a:rPr>
              <a:t>B. Hogyan működik a devizapiac, hogyan változnak az árfolyamok?</a:t>
            </a:r>
          </a:p>
          <a:p>
            <a:pPr algn="l"/>
            <a:r>
              <a:rPr lang="hu-HU" sz="4800" b="1" spc="-100" baseline="30000" dirty="0">
                <a:solidFill>
                  <a:srgbClr val="6E32A0"/>
                </a:solidFill>
              </a:rPr>
              <a:t>C. Miért van a devizahitelnek árfolyamkockázata, ennek mi a veszélye?</a:t>
            </a:r>
          </a:p>
        </p:txBody>
      </p:sp>
    </p:spTree>
    <p:extLst>
      <p:ext uri="{BB962C8B-B14F-4D97-AF65-F5344CB8AC3E}">
        <p14:creationId xmlns:p14="http://schemas.microsoft.com/office/powerpoint/2010/main" val="61216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2172677"/>
            <a:ext cx="12192000" cy="1219200"/>
          </a:xfrm>
        </p:spPr>
        <p:txBody>
          <a:bodyPr>
            <a:normAutofit/>
          </a:bodyPr>
          <a:lstStyle/>
          <a:p>
            <a:r>
              <a:rPr lang="hu-HU" sz="7200" b="1" baseline="30000" dirty="0">
                <a:solidFill>
                  <a:srgbClr val="6E32A0"/>
                </a:solidFill>
                <a:latin typeface="+mn-lt"/>
              </a:rPr>
              <a:t>Összegzés</a:t>
            </a:r>
          </a:p>
        </p:txBody>
      </p:sp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3552122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6000" i="0" u="none" strike="noStrike" baseline="30000" dirty="0">
                <a:solidFill>
                  <a:srgbClr val="000000"/>
                </a:solidFill>
              </a:rPr>
              <a:t>A legfontosabb tudnivalók</a:t>
            </a:r>
          </a:p>
        </p:txBody>
      </p:sp>
    </p:spTree>
    <p:extLst>
      <p:ext uri="{BB962C8B-B14F-4D97-AF65-F5344CB8AC3E}">
        <p14:creationId xmlns:p14="http://schemas.microsoft.com/office/powerpoint/2010/main" val="3780757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114300" y="1319355"/>
            <a:ext cx="11871511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spc="-100" baseline="30000" dirty="0"/>
              <a:t>A világban nagyon sok országnak van saját pénze, de bizonyos országok ugyanazt a pénzt használják, így például az Európai Unióban is sok helyütt az euró az egységes fizetőeszköz. Az egyes országok készpénz formájú fizetőeszközét, azaz érme- és papírpénzét valutának nevezzük. A nemzetközi fizetések zöme számlákon történő átutalásokon, vagyis számlapénz formájában zajlik. A számlapénz ilyen esetben külföldi valutára szóló követelés, amit devizának nevezünk.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spc="-100" baseline="30000" dirty="0"/>
              <a:t>A gazdaság szereplői, a vállalatok, az állam és a háztartások egyaránt használhatják más országok pénzét is, így sok esetben szükségessé válik a nemzeti fizetőeszköz átváltása. A különböző valuták, illetve devizák árfolyama azt mutatja meg, hogy milyen arányban cserélhetők ki egymással ezek a pénzek.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spc="-100" baseline="30000" dirty="0"/>
              <a:t>Az árfolyam lényegében egy ország fizetőeszközének piaci ára egy más ország pénznemében kifejezve. A vételi árfolyamon a bank az ügyfelétől devizát/valutát vásárol. Az eladási árfolyam az, amelyen a bank az ügyfelének a devizát/valutát eladja. Az árfolyam tehát egy fizetőeszköz árát mutatja. Az árfolyamváltozást alapvetően az határozza meg, hogy milyen az adott pénz iránti kereslet és kínálat. Ugyanaz a helyzet, mint egy mindennapos terméknél, csak itt a „termék” maga a pénz.</a:t>
            </a: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6E32A0"/>
                </a:solidFill>
              </a:rPr>
              <a:t>31–32. Irány a nagyvilág! devizapiaci kalandozások</a:t>
            </a:r>
          </a:p>
        </p:txBody>
      </p:sp>
      <p:sp>
        <p:nvSpPr>
          <p:cNvPr id="13" name="Téglalap 12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/>
              <a:t>A. </a:t>
            </a:r>
            <a:r>
              <a:rPr lang="hu-HU" sz="4800" b="1" spc="-100" baseline="30000" dirty="0">
                <a:solidFill>
                  <a:srgbClr val="6E32A0"/>
                </a:solidFill>
              </a:rPr>
              <a:t>Mi a különbség a valuta és a deviza között, mit nevezünk árfolyamnak?</a:t>
            </a:r>
          </a:p>
        </p:txBody>
      </p:sp>
    </p:spTree>
    <p:extLst>
      <p:ext uri="{BB962C8B-B14F-4D97-AF65-F5344CB8AC3E}">
        <p14:creationId xmlns:p14="http://schemas.microsoft.com/office/powerpoint/2010/main" val="957924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114301" y="1624155"/>
            <a:ext cx="782955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devizapiac, mint minden más közönséges áru piaca, a kereslet és kínálat találkozásának a színtere. A különbség az, hogy itt a vevők és az eladók a pénzzel kereskednek.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devizapiacon a vásárlók (akik lehetnek bankok, alapkezelők, vállalatok és az állam) az adott devizában szeretnének venni valamit – például alapanyagot, alkatrészt –, de akkor is szükségük van devizára, ha befektetni szeretnének egy országban, például gyárat szándékoznak építeni. A háztartásoknak főként akkor van szükségük devizára, amikor külföldre utaznak nyaralni, vagy külföldi képzésre fizetik be a család valamelyik tagját. </a:t>
            </a:r>
            <a:endParaRPr lang="hu-HU" sz="3600" spc="-100" baseline="30000" dirty="0"/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6E32A0"/>
                </a:solidFill>
              </a:rPr>
              <a:t>31–32. Irány a nagyvilág! devizapiaci kalandozások</a:t>
            </a:r>
          </a:p>
        </p:txBody>
      </p:sp>
      <p:sp>
        <p:nvSpPr>
          <p:cNvPr id="13" name="Téglalap 12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/>
              <a:t>A. </a:t>
            </a:r>
            <a:r>
              <a:rPr lang="hu-HU" sz="4800" b="1" spc="-100" baseline="30000" dirty="0">
                <a:solidFill>
                  <a:srgbClr val="6E32A0"/>
                </a:solidFill>
              </a:rPr>
              <a:t>Mi a különbség a valuta és a deviza között, mit nevezünk árfolyamnak?</a:t>
            </a:r>
          </a:p>
        </p:txBody>
      </p:sp>
      <p:pic>
        <p:nvPicPr>
          <p:cNvPr id="18435" name="Picture 3" descr="H:\--LACOM--\PAK konyv\-konyv-\Links\31-32\shutterstock_252830713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608" y="1624155"/>
            <a:ext cx="4003192" cy="531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060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114300" y="900255"/>
            <a:ext cx="11871511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Ekkor gyakorlatilag külföldiek által nyújtott szolgáltatást vásárolnak. Ezzel szemben azok kínálnak eladásra devizát, akik például külföldi értékesítésből tettek szert bevételre, vagy külföldi fizetőeszközben kapják a jövedelmüket, illetve azok a külföldi befektetők is, akiknek egy másik országban tervezett befektetésükhöz saját devizájukat kell átváltaniuk.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Leegyszerűsítve: devizát (valutát) a termékeket, árukat, szolgáltatásokat külföldről behozók (importálók) vásárolnak, és azok adnak el, akik a termékeket, árukat, szolgáltatásokat értékesítik külföldön (exportőrök).</a:t>
            </a:r>
            <a:endParaRPr lang="hu-HU" sz="3600" spc="-100" baseline="30000" dirty="0"/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6E32A0"/>
                </a:solidFill>
              </a:rPr>
              <a:t>31–32. Irány a nagyvilág! devizapiaci kalandozások </a:t>
            </a:r>
            <a:r>
              <a:rPr lang="hu-HU" sz="2400" b="1" baseline="30000" dirty="0">
                <a:solidFill>
                  <a:srgbClr val="6E32A0"/>
                </a:solidFill>
                <a:latin typeface="+mn-lt"/>
              </a:rPr>
              <a:t>– </a:t>
            </a:r>
            <a:r>
              <a:rPr lang="hu-HU" sz="2400" b="1" baseline="30000" dirty="0"/>
              <a:t>A. </a:t>
            </a:r>
            <a:r>
              <a:rPr lang="hu-HU" sz="2400" b="1" spc="-100" baseline="30000" dirty="0">
                <a:solidFill>
                  <a:srgbClr val="6E32A0"/>
                </a:solidFill>
              </a:rPr>
              <a:t>Mi a különbség a valuta és a deviza között, mit nevezünk árfolyamnak?</a:t>
            </a:r>
          </a:p>
        </p:txBody>
      </p:sp>
      <p:pic>
        <p:nvPicPr>
          <p:cNvPr id="18434" name="Picture 2" descr="H:\--LACOM--\PAK konyv\-konyv-\--prezi--\31-32\devizapia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802" y="3682174"/>
            <a:ext cx="8792505" cy="234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968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114301" y="900253"/>
            <a:ext cx="457199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600" baseline="30000" dirty="0"/>
              <a:t>Mint minden piacon, így a devizapiacon is a kereslet és a kínálat változása okozza a forgalmazott áru, esetünkben a deviza árának, vagyis az árfolyamnak a változását. Ha egy adott ország vonzó a külföldi befektetőknek, akkor egyre többen viszik oda a pénzüket, így egyre több külföldi devizát adnak el az adott ország devizájáért cserébe. Ennek eredményeként a külföldi deviza ára, azaz árfolyama csökken. Tehát a folyamat az említett ország fizetőeszközének erősödését eredményezi. </a:t>
            </a: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6E32A0"/>
                </a:solidFill>
              </a:rPr>
              <a:t>31–32. Irány a nagyvilág! devizapiaci kalandozások </a:t>
            </a:r>
            <a:r>
              <a:rPr lang="hu-HU" sz="2400" b="1" baseline="30000" dirty="0">
                <a:solidFill>
                  <a:srgbClr val="6E32A0"/>
                </a:solidFill>
                <a:latin typeface="+mn-lt"/>
              </a:rPr>
              <a:t>- </a:t>
            </a:r>
            <a:r>
              <a:rPr lang="hu-HU" sz="2400" b="1" baseline="30000" dirty="0"/>
              <a:t>A </a:t>
            </a:r>
            <a:r>
              <a:rPr lang="hu-HU" sz="2400" b="1" spc="-100" baseline="30000" dirty="0">
                <a:solidFill>
                  <a:srgbClr val="6E32A0"/>
                </a:solidFill>
              </a:rPr>
              <a:t>Mi a különbség a valuta és a deviza között, mit nevezünk árfolyamnak?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4791075" y="900253"/>
            <a:ext cx="7175020" cy="5862497"/>
          </a:xfrm>
          <a:prstGeom prst="roundRect">
            <a:avLst>
              <a:gd name="adj" fmla="val 2858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4791076" y="1084918"/>
            <a:ext cx="717501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Jó, ha tudod!</a:t>
            </a:r>
          </a:p>
          <a:p>
            <a:pPr algn="just"/>
            <a:r>
              <a:rPr lang="hu-HU" sz="3600" baseline="30000" dirty="0"/>
              <a:t>Egyre gyakoribb a spekulációs célból történő devizavétel és </a:t>
            </a:r>
            <a:r>
              <a:rPr lang="hu-HU" sz="3600" baseline="30000" dirty="0" err="1"/>
              <a:t>-eladás</a:t>
            </a:r>
            <a:r>
              <a:rPr lang="hu-HU" sz="3600" baseline="30000" dirty="0"/>
              <a:t>. A spekuláció célja az árfolyamnyereség, ami mögött az az egyszerű megfontolás áll, hogy aki olcsón vásárol és drágán tud eladni, nyereséghez jut. Ha egy deviza árfolyamának erősödésére számítunk, érdemes belőle vásárolni, s ha erre többen számítanak, akkor a kereslet növekedése miatt valóban növekszik az adott deviza árfolyama. A spekuláció egyrészt tehát az árfolyamkülönbségekből adódó profitlehetőséget ragadja meg, másrészt maga a spekuláció is eredményezi az árfolyam-ingadozásokat. Ha a jövedelmünk forintban keletkezik, akkor más devizában hitelt felvenni lényegében árfolyam-spekuláció, akár dollár-, akár euró- vagy svájcifrank-alapú hitelről van szó.</a:t>
            </a:r>
          </a:p>
        </p:txBody>
      </p:sp>
    </p:spTree>
    <p:extLst>
      <p:ext uri="{BB962C8B-B14F-4D97-AF65-F5344CB8AC3E}">
        <p14:creationId xmlns:p14="http://schemas.microsoft.com/office/powerpoint/2010/main" val="52761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114301" y="1546527"/>
            <a:ext cx="11846450" cy="200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Egy bank nem a saját pénzéből nyújtja a hitelt, hanem a nála elhelyezett betétekből kínálja azt. Ezeket a betéteket bármikor vissza kell tudnia fizetni, tehát biztonságosan kell hiteleznie, ráadásul nyereséget kell rajta termelnie. Alapesetben a magyar bankok a forintbetétekre fizetnek egy bizonyos kamatot, és a hiteleket ennél többért kínálják. A két érték közötti különbözetnek ki kell termelnie a költségeket és az esetleges veszteségeket is.</a:t>
            </a: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6E32A0"/>
                </a:solidFill>
              </a:rPr>
              <a:t>31–32. Irány a nagyvilág! devizapiaci kalandozások</a:t>
            </a:r>
          </a:p>
        </p:txBody>
      </p:sp>
      <p:sp>
        <p:nvSpPr>
          <p:cNvPr id="13" name="Téglalap 12"/>
          <p:cNvSpPr/>
          <p:nvPr/>
        </p:nvSpPr>
        <p:spPr>
          <a:xfrm>
            <a:off x="0" y="858405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800" b="1" baseline="30000" dirty="0"/>
              <a:t>C.</a:t>
            </a:r>
            <a:r>
              <a:rPr lang="hu-HU" sz="4800" b="1" dirty="0"/>
              <a:t> </a:t>
            </a:r>
            <a:r>
              <a:rPr lang="hu-HU" sz="4800" b="1" baseline="30000" dirty="0">
                <a:solidFill>
                  <a:srgbClr val="6E32A0"/>
                </a:solidFill>
              </a:rPr>
              <a:t>Miért van a devizahitelnek árfolyamkockázata, ennek mi a veszélye?</a:t>
            </a:r>
          </a:p>
        </p:txBody>
      </p:sp>
      <p:pic>
        <p:nvPicPr>
          <p:cNvPr id="19458" name="Picture 2" descr="H:\--LACOM--\PAK konyv\-konyv-\Links\31-32\shutterstock_99841502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63" y="3493094"/>
            <a:ext cx="4722083" cy="314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4737895" y="3476625"/>
            <a:ext cx="7337157" cy="353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spc="-100" baseline="30000" dirty="0"/>
              <a:t>A magyar bankok körében hogyan válhatott általánossá a svájcifrank-alapú hitelezés és miért? A 2000-es évek elején a kamatszínvonal jellemzően 10 százalék felett alakult, de erős csökkenés után is lehetett 12 százalék körüli betéti kamatokat kapni. További 3 százalékkal növelve a hitelkamat 15 százalék körül alakulhatott. Ebben a helyzetben sok hazai bank azt gondolta, hogy el lehetne cserélni külföldi bankokkal a forintbetéteket svájci frankra, és abból svájcifrank-hitelt adni a magyar gazdaság szereplőinek. </a:t>
            </a:r>
          </a:p>
        </p:txBody>
      </p:sp>
    </p:spTree>
    <p:extLst>
      <p:ext uri="{BB962C8B-B14F-4D97-AF65-F5344CB8AC3E}">
        <p14:creationId xmlns:p14="http://schemas.microsoft.com/office/powerpoint/2010/main" val="1566366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114301" y="870252"/>
            <a:ext cx="11846450" cy="25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Erre azért kerülhetett sor, mert az akkori svájci­frank-kamatok 3-4 százalék körül mozogtak. Ha ezt körülbelül 4 százalék különbözettel adták, akkor mindenki jól járt, az ügyfél is alacsonyabb kamatot fizetett.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Hosszú futamidejű hitelekre számolva, ahol a </a:t>
            </a:r>
            <a:r>
              <a:rPr lang="hu-HU" sz="3600" baseline="30000" dirty="0" err="1"/>
              <a:t>törlesztőrészletek</a:t>
            </a:r>
            <a:r>
              <a:rPr lang="hu-HU" sz="3600" baseline="30000" dirty="0"/>
              <a:t> nagymértékben tartalmaznak kamatot, a havi </a:t>
            </a:r>
            <a:r>
              <a:rPr lang="hu-HU" sz="3600" baseline="30000" dirty="0" err="1"/>
              <a:t>törlesztőrészlet</a:t>
            </a:r>
            <a:r>
              <a:rPr lang="hu-HU" sz="3600" baseline="30000" dirty="0"/>
              <a:t> a svájcifrank-alapú hitelnél lényegesen alacsonyabb volt, mint azonos forinthitelek esetében.</a:t>
            </a: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6E32A0"/>
                </a:solidFill>
              </a:rPr>
              <a:t>31–32. Irány a nagyvilág! devizapiaci kalandozások </a:t>
            </a:r>
            <a:r>
              <a:rPr lang="hu-HU" sz="2400" b="1" baseline="30000" dirty="0">
                <a:solidFill>
                  <a:srgbClr val="6E32A0"/>
                </a:solidFill>
                <a:latin typeface="+mn-lt"/>
              </a:rPr>
              <a:t>– </a:t>
            </a:r>
            <a:r>
              <a:rPr lang="hu-HU" sz="2400" b="1" baseline="30000" dirty="0"/>
              <a:t>C.</a:t>
            </a:r>
            <a:r>
              <a:rPr lang="hu-HU" sz="2400" b="1" dirty="0"/>
              <a:t> </a:t>
            </a:r>
            <a:r>
              <a:rPr lang="hu-HU" sz="2400" b="1" baseline="30000" dirty="0">
                <a:solidFill>
                  <a:srgbClr val="6E32A0"/>
                </a:solidFill>
              </a:rPr>
              <a:t>Miért van a devizahitelnek árfolyamkockázata, ennek mi a veszélye?</a:t>
            </a:r>
          </a:p>
        </p:txBody>
      </p:sp>
      <p:pic>
        <p:nvPicPr>
          <p:cNvPr id="20482" name="Picture 2" descr="H:\--LACOM--\PAK konyv\-konyv-\Links\31-32\shutterstock_229169569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3962400"/>
            <a:ext cx="4026426" cy="251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133350" y="3300011"/>
            <a:ext cx="756285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Ez a megoldás azonban nagyon kockázatos volt, hiszen bár a </a:t>
            </a:r>
            <a:r>
              <a:rPr lang="hu-HU" sz="3600" baseline="30000" dirty="0" err="1"/>
              <a:t>törlesztőrészletnek</a:t>
            </a:r>
            <a:r>
              <a:rPr lang="hu-HU" sz="3600" baseline="30000" dirty="0"/>
              <a:t> fontos eleme a kamat, de összességében mégis az adott deviza forintárfolyama határozza meg, hogy mennyit kell fizetni havonta.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Hiába volt hosszú évekig a svájci frank árfolyama a 140–170 forintos tartományban, 2008-tól hirtelen és gyorsan felszaladt 180–200-ra, majd 250-re, sőt rövid ideig 300 forint fölött is járt, míg 2015-ben 275–290 forintos tartományban stabilizálódott. </a:t>
            </a:r>
            <a:endParaRPr lang="hu-HU" sz="3600" spc="-100" baseline="30000" dirty="0"/>
          </a:p>
        </p:txBody>
      </p:sp>
    </p:spTree>
    <p:extLst>
      <p:ext uri="{BB962C8B-B14F-4D97-AF65-F5344CB8AC3E}">
        <p14:creationId xmlns:p14="http://schemas.microsoft.com/office/powerpoint/2010/main" val="2867315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114301" y="870252"/>
            <a:ext cx="599122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Ez az árfolyamhatás okozta, hogy egyrészt a havi terhek nagymértékben megemelkedtek, másrészt hiába fizették az ügyfelek évekig a hitelt, a forintban kifejezett tőketartozások nemhogy csökkentek volna, hanem még nőttek is.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Az árfolyamkockázat ilyen mértékű kezelésére sem a bankok, sem a lakosság nem volt felkészülve. Ma már más országokhoz hasonlóan Ma­gyar­or­szá­gon sem vehet fel a lakosság svájcifrank-alapon hitelt.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tapasztalat azt mutatja, hogy a de­vi­za­árfolyamok alakulását sem középtávon, sem hosszú távon nem lehet pontosan megjósolni.</a:t>
            </a:r>
            <a:endParaRPr lang="hu-HU" sz="3600" spc="-100" baseline="30000" dirty="0"/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6E32A0"/>
                </a:solidFill>
              </a:rPr>
              <a:t>31–32. Irány a nagyvilág! devizapiaci kalandozások </a:t>
            </a:r>
            <a:r>
              <a:rPr lang="hu-HU" sz="2400" b="1" baseline="30000" dirty="0">
                <a:solidFill>
                  <a:srgbClr val="6E32A0"/>
                </a:solidFill>
                <a:latin typeface="+mn-lt"/>
              </a:rPr>
              <a:t>– </a:t>
            </a:r>
            <a:r>
              <a:rPr lang="hu-HU" sz="2400" b="1" baseline="30000" dirty="0"/>
              <a:t>C.</a:t>
            </a:r>
            <a:r>
              <a:rPr lang="hu-HU" sz="2400" b="1" dirty="0"/>
              <a:t> </a:t>
            </a:r>
            <a:r>
              <a:rPr lang="hu-HU" sz="2400" b="1" baseline="30000" dirty="0">
                <a:solidFill>
                  <a:srgbClr val="6E32A0"/>
                </a:solidFill>
              </a:rPr>
              <a:t>Miért van a devizahitelnek árfolyamkockázata, ennek mi a veszélye?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6476999" y="900253"/>
            <a:ext cx="5489095" cy="5862497"/>
          </a:xfrm>
          <a:prstGeom prst="roundRect">
            <a:avLst>
              <a:gd name="adj" fmla="val 2858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6477000" y="1084918"/>
            <a:ext cx="548909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Jó, ha tudod!</a:t>
            </a:r>
          </a:p>
          <a:p>
            <a:pPr algn="just"/>
            <a:r>
              <a:rPr lang="hu-HU" sz="3600" baseline="30000" dirty="0"/>
              <a:t>Ha a magyar vállalkozó a termékét vagy a szolgáltatásait külföldön értékesíti, azaz exportál, akkor lehet értelme, hogy árbevétel-arányosan külföldi hitelben adósodjon el. Ha az adott vállalkozó hitelképes, és árbevétele 50-50 százalékos arányban származik amerikai dollárból és forintból, akkor a kigazdálkodható hiteleket is érdemes ebben az arányban megosztani. Ugyanígy, ha egy Svájcban élő magyar munkavállaló nyugdíjba megy Svájcban, akkor neki is érdemes lehet CHF-alapú hitelt fölvennie, még akkor is, ha egyébként visszaköltözik Magyarországra.</a:t>
            </a:r>
          </a:p>
        </p:txBody>
      </p:sp>
    </p:spTree>
    <p:extLst>
      <p:ext uri="{BB962C8B-B14F-4D97-AF65-F5344CB8AC3E}">
        <p14:creationId xmlns:p14="http://schemas.microsoft.com/office/powerpoint/2010/main" val="2168822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6" name="Alcím 5"/>
          <p:cNvSpPr>
            <a:spLocks noGrp="1"/>
          </p:cNvSpPr>
          <p:nvPr>
            <p:ph type="subTitle" idx="1"/>
          </p:nvPr>
        </p:nvSpPr>
        <p:spPr>
          <a:xfrm>
            <a:off x="117157" y="1631576"/>
            <a:ext cx="11893867" cy="3836894"/>
          </a:xfrm>
        </p:spPr>
        <p:txBody>
          <a:bodyPr>
            <a:no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="1" baseline="30000" dirty="0">
                <a:solidFill>
                  <a:srgbClr val="6E32A0"/>
                </a:solidFill>
              </a:rPr>
              <a:t>Mi a különbség a valuta és a deviza között, mit nevezünk árfolyamnak?</a:t>
            </a:r>
            <a:r>
              <a:rPr lang="hu-HU" sz="3600" baseline="30000" dirty="0">
                <a:solidFill>
                  <a:srgbClr val="6E32A0"/>
                </a:solidFill>
              </a:rPr>
              <a:t> </a:t>
            </a:r>
            <a:r>
              <a:rPr lang="hu-HU" sz="3600" baseline="30000" dirty="0"/>
              <a:t>A különböző országok készpénz formájú fizetőeszközét, azaz érme- és papírpénzét valutának nevezzük. A deviza külföldi valutára szóló követelés, ami minden esetben számlapénz. Az árfolyam egy fizetőeszköz árát mutatja meg.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="1" baseline="30000" dirty="0">
                <a:solidFill>
                  <a:srgbClr val="6E32A0"/>
                </a:solidFill>
              </a:rPr>
              <a:t>Hogyan működik a devizapiac, hogyan változnak az árfolyamok?</a:t>
            </a:r>
            <a:r>
              <a:rPr lang="hu-HU" sz="3600" baseline="30000" dirty="0">
                <a:solidFill>
                  <a:srgbClr val="6E32A0"/>
                </a:solidFill>
              </a:rPr>
              <a:t> </a:t>
            </a:r>
            <a:r>
              <a:rPr lang="hu-HU" sz="3600" baseline="30000" dirty="0"/>
              <a:t>A devizapiac, mint minden más közönséges áru piaca, a kereslet és kínálat találkozásának a színtere. Az egyetlen különbség, hogy itt a vevők és az eladók magával a pénzzel kereskednek. Mint minden piacon, így a devizapiacon is a kereslet és a kínálat változása okozza a deviza árának, vagyis az árfolyamnak a változását.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="1" baseline="30000" dirty="0">
                <a:solidFill>
                  <a:srgbClr val="6E32A0"/>
                </a:solidFill>
              </a:rPr>
              <a:t>Miért van a devizahitelnek árfolyamkockázata, ennek mi a veszélye?</a:t>
            </a:r>
            <a:r>
              <a:rPr lang="hu-HU" sz="3600" baseline="30000" dirty="0">
                <a:solidFill>
                  <a:srgbClr val="6E32A0"/>
                </a:solidFill>
              </a:rPr>
              <a:t> </a:t>
            </a:r>
            <a:r>
              <a:rPr lang="hu-HU" sz="3600" baseline="30000" dirty="0"/>
              <a:t>A devizaárfolyamok alakulását nem lehet pontosan megjósolni. Az árfolyamváltozás miatt a hitel törlesztése nagymértékben változhat, a terhek nem várt mértékben növekedhetnek, ezért olyan devizában érdemes hitelt felvenni, amilyen devizában a bevételeink is keletkeznek.</a:t>
            </a:r>
            <a:endParaRPr lang="hu-HU" sz="3600" dirty="0">
              <a:solidFill>
                <a:srgbClr val="6E32A0"/>
              </a:solidFill>
            </a:endParaRPr>
          </a:p>
        </p:txBody>
      </p:sp>
      <p:sp>
        <p:nvSpPr>
          <p:cNvPr id="7" name="Cím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714500"/>
          </a:xfrm>
        </p:spPr>
        <p:txBody>
          <a:bodyPr>
            <a:normAutofit/>
          </a:bodyPr>
          <a:lstStyle/>
          <a:p>
            <a:r>
              <a:rPr lang="hu-HU" sz="7200" b="1" baseline="30000" dirty="0">
                <a:solidFill>
                  <a:srgbClr val="6E32A0"/>
                </a:solidFill>
              </a:rPr>
              <a:t>31–32. Irány a nagyvilág! </a:t>
            </a:r>
            <a:br>
              <a:rPr lang="hu-HU" sz="7200" b="1" baseline="30000" dirty="0">
                <a:solidFill>
                  <a:srgbClr val="6E32A0"/>
                </a:solidFill>
              </a:rPr>
            </a:br>
            <a:r>
              <a:rPr lang="hu-HU" sz="7200" b="1" baseline="30000" dirty="0">
                <a:solidFill>
                  <a:srgbClr val="6E32A0"/>
                </a:solidFill>
              </a:rPr>
              <a:t>devizapiaci kalandozások</a:t>
            </a:r>
            <a:endParaRPr lang="hu-HU" sz="7200" b="1" baseline="30000" dirty="0">
              <a:solidFill>
                <a:srgbClr val="6E32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2285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Lekerekített téglalap 4"/>
          <p:cNvSpPr/>
          <p:nvPr/>
        </p:nvSpPr>
        <p:spPr>
          <a:xfrm>
            <a:off x="117662" y="1362075"/>
            <a:ext cx="4673412" cy="5325595"/>
          </a:xfrm>
          <a:prstGeom prst="roundRect">
            <a:avLst>
              <a:gd name="adj" fmla="val 3601"/>
            </a:avLst>
          </a:prstGeom>
          <a:solidFill>
            <a:srgbClr val="FDF4A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98341" y="1468563"/>
            <a:ext cx="459273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Valuta vagy deviza? </a:t>
            </a:r>
          </a:p>
          <a:p>
            <a:pPr algn="just"/>
            <a:r>
              <a:rPr lang="hu-HU" sz="3600" baseline="30000" dirty="0"/>
              <a:t>Molnár Peti nagyon szeretne </a:t>
            </a:r>
            <a:r>
              <a:rPr lang="hu-HU" sz="3600" baseline="30000" dirty="0" err="1"/>
              <a:t>sítáborba</a:t>
            </a:r>
            <a:r>
              <a:rPr lang="hu-HU" sz="3600" baseline="30000" dirty="0"/>
              <a:t> menni az iskolatársaival. Az iskolában rendszeresen szervezett programból eddig pénzügyi okok miatt kimaradt, de most fölajánlottak neki egy kölcsön felszerelést, így csak a részvételi díjat és a költőpénzt kellene valahonnan előteremtenie. A szervezők még nem döntötték el, hogy idén is a Hargitára mennek-e, mert felmerült Lengyelország és Ausztria is a tábor helyszínéül. </a:t>
            </a: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6E32A0"/>
                </a:solidFill>
              </a:rPr>
              <a:t>31–32. Irány a nagyvilág! devizapiaci kalandozások</a:t>
            </a:r>
            <a:endParaRPr lang="hu-HU" sz="2400" b="1" baseline="30000" dirty="0">
              <a:solidFill>
                <a:srgbClr val="6E32A0"/>
              </a:solidFill>
              <a:latin typeface="+mn-lt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/>
              <a:t>A. </a:t>
            </a:r>
            <a:r>
              <a:rPr lang="hu-HU" sz="4800" b="1" spc="-100" baseline="30000" dirty="0">
                <a:solidFill>
                  <a:srgbClr val="6E32A0"/>
                </a:solidFill>
              </a:rPr>
              <a:t>Mi a különbség a valuta és a deviza között, mit nevezünk árfolyamnak?</a:t>
            </a:r>
          </a:p>
        </p:txBody>
      </p:sp>
      <p:pic>
        <p:nvPicPr>
          <p:cNvPr id="1027" name="Picture 3" descr="H:\--LACOM--\PAK konyv\kepek\29-30\abra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793" y="1362075"/>
            <a:ext cx="7028532" cy="397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906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12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6E32A0"/>
                </a:solidFill>
              </a:rPr>
              <a:t>31–32. Irány a nagyvilág! devizapiaci kalandozások </a:t>
            </a:r>
            <a:r>
              <a:rPr lang="hu-HU" sz="2400" b="1" baseline="30000" dirty="0">
                <a:solidFill>
                  <a:srgbClr val="6E32A0"/>
                </a:solidFill>
                <a:latin typeface="+mn-lt"/>
              </a:rPr>
              <a:t>– </a:t>
            </a:r>
            <a:r>
              <a:rPr lang="hu-HU" sz="2400" b="1" baseline="30000" dirty="0"/>
              <a:t>A. </a:t>
            </a:r>
            <a:r>
              <a:rPr lang="hu-HU" sz="2400" b="1" spc="-100" baseline="30000" dirty="0">
                <a:solidFill>
                  <a:srgbClr val="6E32A0"/>
                </a:solidFill>
              </a:rPr>
              <a:t>Mi a különbség a valuta és a deviza között, mit nevezünk árfolyamnak?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161925" y="741588"/>
            <a:ext cx="11823887" cy="5848349"/>
          </a:xfrm>
          <a:prstGeom prst="roundRect">
            <a:avLst>
              <a:gd name="adj" fmla="val 3993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161925" y="776472"/>
            <a:ext cx="11823887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</a:t>
            </a:r>
            <a:r>
              <a:rPr lang="hu-HU" sz="3600" baseline="30000" dirty="0" err="1"/>
              <a:t>sítábor</a:t>
            </a:r>
            <a:r>
              <a:rPr lang="hu-HU" sz="3600" baseline="30000" dirty="0"/>
              <a:t> költsége előreláthatóan 60 000 forint, amit a célország fizetőeszközében kell befizetni indulás előtt egy hónappal.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Nézd át a táblázatot, és számold ki, hogy a megadott forint összegből mennyi helyi pénzt tudsz vásárolni!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Mennyi pénzt kapna vissza Peti forintban, ha a tábor végén megmaradó 15 euróját és 100 lejét visszaváltaná? 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Számold ki, hogy melyik külföldi pénzre </a:t>
            </a:r>
            <a:br>
              <a:rPr lang="hu-HU" sz="3600" baseline="30000" dirty="0"/>
            </a:br>
            <a:r>
              <a:rPr lang="hu-HU" sz="3600" baseline="30000" dirty="0"/>
              <a:t>jellemző a legnagyobb vételi és eladási </a:t>
            </a:r>
            <a:br>
              <a:rPr lang="hu-HU" sz="3600" baseline="30000" dirty="0"/>
            </a:br>
            <a:r>
              <a:rPr lang="hu-HU" sz="3600" baseline="30000" dirty="0"/>
              <a:t>árfolyam-különbözet!</a:t>
            </a:r>
          </a:p>
        </p:txBody>
      </p:sp>
      <p:pic>
        <p:nvPicPr>
          <p:cNvPr id="13314" name="Picture 2" descr="H:\--LACOM--\PAK konyv\-konyv-\--prezi--\31-32\arfoly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379" y="3121593"/>
            <a:ext cx="6137461" cy="334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66006" y="4615543"/>
            <a:ext cx="56823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Nézz utána, hogy mit jelent a középárfolyam </a:t>
            </a:r>
            <a:br>
              <a:rPr lang="hu-HU" sz="2400" dirty="0"/>
            </a:br>
            <a:r>
              <a:rPr lang="hu-HU" sz="2400" dirty="0"/>
              <a:t>kifejezés! </a:t>
            </a:r>
          </a:p>
          <a:p>
            <a:endParaRPr lang="hu-HU" sz="2400" dirty="0"/>
          </a:p>
          <a:p>
            <a:r>
              <a:rPr lang="hu-HU" sz="2400" dirty="0"/>
              <a:t>Miért tér el egymástól a valuta és folyama?  Miért alacsonyabb a deviza eladási ára?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46903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Lekerekített téglalap 4"/>
          <p:cNvSpPr/>
          <p:nvPr/>
        </p:nvSpPr>
        <p:spPr>
          <a:xfrm>
            <a:off x="198340" y="1362075"/>
            <a:ext cx="4873915" cy="5325595"/>
          </a:xfrm>
          <a:prstGeom prst="roundRect">
            <a:avLst>
              <a:gd name="adj" fmla="val 3601"/>
            </a:avLst>
          </a:prstGeom>
          <a:solidFill>
            <a:srgbClr val="FDF4A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98341" y="1468563"/>
            <a:ext cx="487391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A pénz világa </a:t>
            </a:r>
          </a:p>
          <a:p>
            <a:pPr algn="just"/>
            <a:r>
              <a:rPr lang="hu-HU" sz="3600" baseline="30000" dirty="0"/>
              <a:t>A Molnár családban is felmerült már, hogy megtakarításaik egy részét forint helyett valamilyen külföldi devizában tartsák. Apu szerint a devizabefektetések túl kockázatosak, mert ha csökken az árfolyam, veszteség érheti őket. </a:t>
            </a:r>
            <a:br>
              <a:rPr lang="hu-HU" sz="3600" baseline="30000" dirty="0"/>
            </a:br>
            <a:r>
              <a:rPr lang="hu-HU" sz="3600" baseline="30000" dirty="0"/>
              <a:t>Peti szerint ennek a fordítottja is igaz, ha emelkedik az árfolyam, nagy lehet a nyereség. Évi csak annyit jegyez meg, hogy szerinte jó lett volna, ha nagypapa annak idején inkább svájci frankot rejt el a padláson… </a:t>
            </a: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6E32A0"/>
                </a:solidFill>
              </a:rPr>
              <a:t>31–32. Irány a nagyvilág! devizapiaci kalandozások</a:t>
            </a:r>
          </a:p>
        </p:txBody>
      </p:sp>
      <p:sp>
        <p:nvSpPr>
          <p:cNvPr id="10" name="Téglalap 9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/>
              <a:t>B. </a:t>
            </a:r>
            <a:r>
              <a:rPr lang="hu-HU" sz="4800" b="1" baseline="30000" dirty="0">
                <a:solidFill>
                  <a:srgbClr val="6E32A0"/>
                </a:solidFill>
              </a:rPr>
              <a:t>Hogyan működik a devizapiac, hogyan változnak az árfolyamok?</a:t>
            </a:r>
          </a:p>
        </p:txBody>
      </p:sp>
      <p:pic>
        <p:nvPicPr>
          <p:cNvPr id="14338" name="Picture 2" descr="H:\--LACOM--\PAK konyv\kepek\29-30\abr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2038351"/>
            <a:ext cx="6724650" cy="380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934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12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b="1" baseline="30000" dirty="0">
                <a:solidFill>
                  <a:srgbClr val="6E32A0"/>
                </a:solidFill>
              </a:rPr>
              <a:t>31–32. Irány a nagyvilág! devizapiaci kalandozások </a:t>
            </a:r>
            <a:r>
              <a:rPr lang="hu-HU" sz="2400" b="1" baseline="30000" dirty="0">
                <a:solidFill>
                  <a:srgbClr val="6E32A0"/>
                </a:solidFill>
                <a:latin typeface="+mn-lt"/>
              </a:rPr>
              <a:t>– </a:t>
            </a:r>
            <a:r>
              <a:rPr lang="hu-HU" sz="2400" b="1" baseline="30000" dirty="0"/>
              <a:t>B. </a:t>
            </a:r>
            <a:r>
              <a:rPr lang="hu-HU" sz="2400" b="1" baseline="30000" dirty="0">
                <a:solidFill>
                  <a:srgbClr val="6E32A0"/>
                </a:solidFill>
              </a:rPr>
              <a:t>Hogyan működik a devizapiac, hogyan változnak az árfolyamok?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172811" y="1719943"/>
            <a:ext cx="11823887" cy="4190999"/>
          </a:xfrm>
          <a:prstGeom prst="roundRect">
            <a:avLst>
              <a:gd name="adj" fmla="val 3993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172811" y="1800905"/>
            <a:ext cx="64960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Te melyiket választanád a fenti megoldások közül? Indokold döntésed!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Készülj fel egy vitára, amelynek célja a családban felmerült javaslatok mérlegelése és egy befektetési döntés meghozatala!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táblázat alapján váltsd át Évi padláson talált </a:t>
            </a:r>
            <a:br>
              <a:rPr lang="hu-HU" sz="3600" baseline="30000" dirty="0"/>
            </a:br>
            <a:r>
              <a:rPr lang="hu-HU" sz="3600" baseline="30000" dirty="0"/>
              <a:t>10 000 forintját euróra! Az euró forintban kifejezett árfolyamának ingadozását mutató </a:t>
            </a:r>
            <a:br>
              <a:rPr lang="hu-HU" sz="3600" baseline="30000" dirty="0"/>
            </a:br>
            <a:r>
              <a:rPr lang="hu-HU" sz="3600" baseline="30000" dirty="0"/>
              <a:t>grafikont áttekintve döntsd el, mikor lett volna </a:t>
            </a:r>
            <a:br>
              <a:rPr lang="hu-HU" sz="3600" baseline="30000" dirty="0"/>
            </a:br>
            <a:r>
              <a:rPr lang="hu-HU" sz="3600" baseline="30000" dirty="0"/>
              <a:t>igaza Petinek, és mikor apunak!</a:t>
            </a:r>
            <a:endParaRPr lang="hu-HU" sz="3600" baseline="30000" dirty="0">
              <a:solidFill>
                <a:srgbClr val="000000"/>
              </a:solidFill>
            </a:endParaRPr>
          </a:p>
        </p:txBody>
      </p:sp>
      <p:pic>
        <p:nvPicPr>
          <p:cNvPr id="15362" name="Picture 2" descr="H:\--LACOM--\PAK konyv\-konyv-\--prezi--\31-32\deviz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860" y="1800906"/>
            <a:ext cx="5235669" cy="371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8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12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b="1" baseline="30000" dirty="0">
                <a:solidFill>
                  <a:srgbClr val="6E32A0"/>
                </a:solidFill>
              </a:rPr>
              <a:t>31–32. Irány a nagyvilág! devizapiaci kalandozások</a:t>
            </a:r>
            <a:r>
              <a:rPr lang="hu-HU" sz="2400" b="1" baseline="30000" dirty="0">
                <a:solidFill>
                  <a:srgbClr val="6E32A0"/>
                </a:solidFill>
                <a:latin typeface="+mn-lt"/>
              </a:rPr>
              <a:t>– </a:t>
            </a:r>
            <a:r>
              <a:rPr lang="hu-HU" sz="2400" b="1" baseline="30000" dirty="0"/>
              <a:t>B. </a:t>
            </a:r>
            <a:r>
              <a:rPr lang="hu-HU" sz="2400" b="1" baseline="30000" dirty="0">
                <a:solidFill>
                  <a:srgbClr val="6E32A0"/>
                </a:solidFill>
              </a:rPr>
              <a:t>Hogyan működik a devizapiac, hogyan változnak az árfolyamok?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201654" y="1317171"/>
            <a:ext cx="11731782" cy="4332515"/>
          </a:xfrm>
          <a:prstGeom prst="roundRect">
            <a:avLst>
              <a:gd name="adj" fmla="val 3833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375826" y="1612294"/>
            <a:ext cx="116708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Jó, ha tudod!</a:t>
            </a:r>
          </a:p>
          <a:p>
            <a:endParaRPr lang="hu-HU" sz="3600" baseline="30000" dirty="0"/>
          </a:p>
          <a:p>
            <a:pPr algn="just"/>
            <a:r>
              <a:rPr lang="hu-HU" sz="3600" baseline="30000" dirty="0"/>
              <a:t>Az árfolyam változása a belföldi fizetőeszköz fel-, illetve leértékelődéseként is értelmezhető. </a:t>
            </a:r>
          </a:p>
          <a:p>
            <a:pPr algn="just"/>
            <a:endParaRPr lang="hu-HU" sz="3600" baseline="30000" dirty="0"/>
          </a:p>
          <a:p>
            <a:pPr algn="just"/>
            <a:r>
              <a:rPr lang="hu-HU" sz="3600" baseline="30000" dirty="0"/>
              <a:t>Ha valamilyen okból az árfolyam emelkedik, akkor több egységnyi belföldi fizetőeszközt kell adnunk az adott külföldi fizetőeszköz egy egységéért, azaz a belföldi fizetőeszköz leértékelődik, vagyis drágább lesz a külföldi deviza. </a:t>
            </a:r>
          </a:p>
          <a:p>
            <a:pPr algn="just"/>
            <a:endParaRPr lang="hu-HU" sz="3600" baseline="30000" dirty="0"/>
          </a:p>
          <a:p>
            <a:pPr algn="just"/>
            <a:r>
              <a:rPr lang="hu-HU" sz="3600" baseline="30000" dirty="0"/>
              <a:t>Ha valamilyen okból az árfolyam csökken, akkor a fentebb leírt jelenség fordítottja következik be: a nemzeti fizetőeszköz a vizsgálthoz képest felértékelődik.</a:t>
            </a:r>
          </a:p>
        </p:txBody>
      </p:sp>
    </p:spTree>
    <p:extLst>
      <p:ext uri="{BB962C8B-B14F-4D97-AF65-F5344CB8AC3E}">
        <p14:creationId xmlns:p14="http://schemas.microsoft.com/office/powerpoint/2010/main" val="3105779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12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b="1" baseline="30000" dirty="0">
                <a:solidFill>
                  <a:srgbClr val="6E32A0"/>
                </a:solidFill>
              </a:rPr>
              <a:t>31–32. Irány a nagyvilág! devizapiaci kalandozások </a:t>
            </a:r>
            <a:r>
              <a:rPr lang="hu-HU" sz="2400" b="1" baseline="30000" dirty="0">
                <a:solidFill>
                  <a:srgbClr val="6E32A0"/>
                </a:solidFill>
                <a:latin typeface="+mn-lt"/>
              </a:rPr>
              <a:t>– </a:t>
            </a:r>
            <a:r>
              <a:rPr lang="hu-HU" sz="2400" b="1" baseline="30000" dirty="0"/>
              <a:t>B. </a:t>
            </a:r>
            <a:r>
              <a:rPr lang="hu-HU" sz="2400" b="1" baseline="30000" dirty="0">
                <a:solidFill>
                  <a:srgbClr val="6E32A0"/>
                </a:solidFill>
              </a:rPr>
              <a:t>Hogyan működik a devizapiac, hogyan változnak az árfolyamok?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161925" y="828676"/>
            <a:ext cx="11823887" cy="5848349"/>
          </a:xfrm>
          <a:prstGeom prst="roundRect">
            <a:avLst>
              <a:gd name="adj" fmla="val 3993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161925" y="917989"/>
            <a:ext cx="11823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600" spc="-100" baseline="30000" dirty="0"/>
              <a:t>Elemezd a grafikont, és vizsgáld meg, hogy az árfolyamok alakulása hogyan hat a deviza-megtakarításokra! Gondold végig, és írd össze, milyen tényezők okozhatnak </a:t>
            </a:r>
            <a:r>
              <a:rPr lang="hu-HU" sz="3600" spc="-100" baseline="30000" dirty="0" err="1"/>
              <a:t>árfolyamingadozásokat</a:t>
            </a:r>
            <a:r>
              <a:rPr lang="hu-HU" sz="3600" spc="-100" baseline="30000" dirty="0"/>
              <a:t>!</a:t>
            </a:r>
          </a:p>
        </p:txBody>
      </p:sp>
      <p:pic>
        <p:nvPicPr>
          <p:cNvPr id="16386" name="Picture 2" descr="H:\--LACOM--\PAK konyv\-konyv-\--prezi--\31-32\euroarfoly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42" y="1657350"/>
            <a:ext cx="11641052" cy="491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459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Lekerekített téglalap 4"/>
          <p:cNvSpPr/>
          <p:nvPr/>
        </p:nvSpPr>
        <p:spPr>
          <a:xfrm>
            <a:off x="198341" y="1362075"/>
            <a:ext cx="4736540" cy="5325595"/>
          </a:xfrm>
          <a:prstGeom prst="roundRect">
            <a:avLst>
              <a:gd name="adj" fmla="val 3601"/>
            </a:avLst>
          </a:prstGeom>
          <a:solidFill>
            <a:srgbClr val="FDF4A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98342" y="1468563"/>
            <a:ext cx="47365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600" b="1" baseline="30000" dirty="0"/>
              <a:t>Svájci csoki, svájci óra, svájci hitel</a:t>
            </a:r>
          </a:p>
          <a:p>
            <a:pPr algn="just"/>
            <a:r>
              <a:rPr lang="hu-HU" sz="3600" baseline="30000" dirty="0"/>
              <a:t>Molnárék egy esős hétvégi délutánon éppen svájci csokoládét majszoltak, és egy dokumentumfilmet néztek a svájci óragyártásról. Meg is beszélték, hogy ezek a svájciak milyen tehetségesek. Apu is megszólalt, hogy bizony a svájci bicska is milyen praktikus találmány, mire anyu felidézte, hogy néhány évvel ezelőtt svájcifrank-alapú hitelt ajánlottak neki lakásvásárlásra, amiből szerencsére nem lett semmi.</a:t>
            </a: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6E32A0"/>
                </a:solidFill>
              </a:rPr>
              <a:t>31–32. Irány a nagyvilág! devizapiaci kalandozások</a:t>
            </a:r>
          </a:p>
        </p:txBody>
      </p:sp>
      <p:sp>
        <p:nvSpPr>
          <p:cNvPr id="10" name="Téglalap 9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/>
              <a:t>C. </a:t>
            </a:r>
            <a:r>
              <a:rPr lang="hu-HU" sz="4800" b="1" baseline="30000" dirty="0">
                <a:solidFill>
                  <a:srgbClr val="6E32A0"/>
                </a:solidFill>
              </a:rPr>
              <a:t>Miért van a devizahitelnek árfolyamkockázata, ennek mi a veszélye?</a:t>
            </a:r>
          </a:p>
        </p:txBody>
      </p:sp>
      <p:pic>
        <p:nvPicPr>
          <p:cNvPr id="17410" name="Picture 2" descr="H:\--LACOM--\PAK konyv\kepek\29-30\svaj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731" y="2258545"/>
            <a:ext cx="7827637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789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12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b="1" baseline="30000" dirty="0">
                <a:solidFill>
                  <a:srgbClr val="6E32A0"/>
                </a:solidFill>
              </a:rPr>
              <a:t>31–32. Irány a nagyvilág! devizapiaci kalandozások </a:t>
            </a:r>
            <a:r>
              <a:rPr lang="hu-HU" sz="2400" b="1" baseline="30000" dirty="0">
                <a:solidFill>
                  <a:srgbClr val="6E32A0"/>
                </a:solidFill>
                <a:latin typeface="+mn-lt"/>
              </a:rPr>
              <a:t>– </a:t>
            </a:r>
            <a:r>
              <a:rPr lang="hu-HU" sz="2400" b="1" baseline="30000" dirty="0"/>
              <a:t>C. </a:t>
            </a:r>
            <a:r>
              <a:rPr lang="hu-HU" sz="2400" b="1" baseline="30000" dirty="0">
                <a:solidFill>
                  <a:srgbClr val="6E32A0"/>
                </a:solidFill>
              </a:rPr>
              <a:t>Miért van a devizahitelnek árfolyamkockázata, ennek mi a veszélye?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161925" y="1266825"/>
            <a:ext cx="11823887" cy="4682507"/>
          </a:xfrm>
          <a:prstGeom prst="roundRect">
            <a:avLst>
              <a:gd name="adj" fmla="val 3993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161925" y="1394239"/>
            <a:ext cx="11823887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vásárlásra 5 000 </a:t>
            </a:r>
            <a:r>
              <a:rPr lang="hu-HU" sz="3600" baseline="30000" dirty="0" err="1"/>
              <a:t>000</a:t>
            </a:r>
            <a:r>
              <a:rPr lang="hu-HU" sz="3600" baseline="30000" dirty="0"/>
              <a:t> Ft-ot, azaz 22 727 svájci frankot (CHF) folyósított volna a bank 20 évre 8%-os </a:t>
            </a:r>
            <a:r>
              <a:rPr lang="hu-HU" sz="3600" baseline="30000" dirty="0" err="1"/>
              <a:t>THM-mel</a:t>
            </a:r>
            <a:r>
              <a:rPr lang="hu-HU" sz="3600" baseline="30000" dirty="0"/>
              <a:t>, CHF alapon. Ennek induló törlesztőrészlete 33 333 forint, ami 151,52 CHF-ből ered 180 forintos árfolyamon, annuitásos törlesztéssel, változatlan kamatozást feltételezve.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Számold ki, hogy mennyi lenne a jelenlegi törlesztőrészlet 5 év törlesztés után 280 forintos árfolyamon!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Hány százalékkal nőtt a törlesztőrészlet?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5 év törlesztés után a tőketartozásból 19 892 CHF maradt. Mennyi lenne ez ma a családnak forintban kifejezve?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Vitasd meg az osztálytársaiddal, hogy milyen körülmények között érdemes svájcifrank-alapú hitelt felvenni?</a:t>
            </a:r>
            <a:endParaRPr lang="hu-HU" sz="3600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448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2839</TotalTime>
  <Words>2103</Words>
  <Application>Microsoft Office PowerPoint</Application>
  <PresentationFormat>Szélesvásznú</PresentationFormat>
  <Paragraphs>81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Office-téma</vt:lpstr>
      <vt:lpstr>31–32. Irány a nagyvilág!  devizapiaci kalandozások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Összegzés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31–32. Irány a nagyvilág!  devizapiaci kalandozások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Mindenár .hu</dc:creator>
  <cp:lastModifiedBy>Merényi Zsuzsanna</cp:lastModifiedBy>
  <cp:revision>203</cp:revision>
  <dcterms:created xsi:type="dcterms:W3CDTF">2016-02-25T10:27:13Z</dcterms:created>
  <dcterms:modified xsi:type="dcterms:W3CDTF">2016-04-01T13:45:46Z</dcterms:modified>
</cp:coreProperties>
</file>