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368" r:id="rId4"/>
    <p:sldId id="369" r:id="rId5"/>
    <p:sldId id="370" r:id="rId6"/>
    <p:sldId id="371" r:id="rId7"/>
    <p:sldId id="383" r:id="rId8"/>
    <p:sldId id="372" r:id="rId9"/>
    <p:sldId id="374" r:id="rId10"/>
    <p:sldId id="373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36–37. Szereplők és kapcsolataik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a </a:t>
            </a:r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piacgazdaságban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80976" y="2788945"/>
            <a:ext cx="12011024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spc="-100" baseline="30000" dirty="0" smtClean="0">
                <a:solidFill>
                  <a:srgbClr val="007882"/>
                </a:solidFill>
              </a:rPr>
              <a:t>A. Milyen </a:t>
            </a:r>
            <a:r>
              <a:rPr lang="hu-HU" sz="4800" b="1" spc="-100" baseline="30000" dirty="0">
                <a:solidFill>
                  <a:srgbClr val="007882"/>
                </a:solidFill>
              </a:rPr>
              <a:t>erőforrásokat használnak a gazdaságok?</a:t>
            </a:r>
          </a:p>
          <a:p>
            <a:pPr algn="l"/>
            <a:r>
              <a:rPr lang="hu-HU" sz="4800" b="1" spc="-100" baseline="30000" dirty="0" smtClean="0">
                <a:solidFill>
                  <a:srgbClr val="007882"/>
                </a:solidFill>
              </a:rPr>
              <a:t>B. Hogyan </a:t>
            </a:r>
            <a:r>
              <a:rPr lang="hu-HU" sz="4800" b="1" spc="-100" baseline="30000" dirty="0">
                <a:solidFill>
                  <a:srgbClr val="007882"/>
                </a:solidFill>
              </a:rPr>
              <a:t>működnek a gazdasági rendszerek?</a:t>
            </a:r>
          </a:p>
          <a:p>
            <a:pPr algn="l"/>
            <a:r>
              <a:rPr lang="hu-HU" sz="4800" b="1" spc="-100" baseline="30000" dirty="0" smtClean="0">
                <a:solidFill>
                  <a:srgbClr val="007882"/>
                </a:solidFill>
              </a:rPr>
              <a:t>C. Kik </a:t>
            </a:r>
            <a:r>
              <a:rPr lang="hu-HU" sz="4800" b="1" spc="-100" baseline="30000" dirty="0">
                <a:solidFill>
                  <a:srgbClr val="007882"/>
                </a:solidFill>
              </a:rPr>
              <a:t>a piacgazdaság szereplői, és milyen kapcsolatban állnak egymással? </a:t>
            </a:r>
          </a:p>
          <a:p>
            <a:pPr algn="l"/>
            <a:r>
              <a:rPr lang="pl-PL" sz="4800" b="1" spc="-100" baseline="30000" dirty="0" smtClean="0">
                <a:solidFill>
                  <a:srgbClr val="007882"/>
                </a:solidFill>
              </a:rPr>
              <a:t>D. Mi </a:t>
            </a:r>
            <a:r>
              <a:rPr lang="pl-PL" sz="4800" b="1" spc="-100" baseline="30000" dirty="0">
                <a:solidFill>
                  <a:srgbClr val="007882"/>
                </a:solidFill>
              </a:rPr>
              <a:t>az állam szerepe a piacgazdaságban?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piacgazdaságban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Milyen erőforrásokat használnak a gazdaságok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8111" y="949905"/>
            <a:ext cx="12008123" cy="84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A </a:t>
            </a:r>
            <a:r>
              <a:rPr lang="hu-HU" sz="3600" baseline="30000" dirty="0"/>
              <a:t>termeléshez felhasznált erőforrások egyik napjainkban elterjedt csoportosítási módját az alábbi táblázat mutatja be: 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3" y="1866901"/>
            <a:ext cx="1161792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működnek a gazdasági rendszerek?</a:t>
            </a:r>
          </a:p>
        </p:txBody>
      </p:sp>
      <p:sp>
        <p:nvSpPr>
          <p:cNvPr id="9" name="Téglalap 8"/>
          <p:cNvSpPr/>
          <p:nvPr/>
        </p:nvSpPr>
        <p:spPr>
          <a:xfrm>
            <a:off x="138111" y="1466524"/>
            <a:ext cx="1200812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emberek nap mint nap számos olyan döntést hoznak, amely egyben gazdasági döntés is. Otthonról hozzanak szendvicset, vagy a büfében vegyék meg? Busszal menjenek iskolába vagy biciklivel?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261935"/>
            <a:ext cx="9620250" cy="444889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38111" y="2617299"/>
            <a:ext cx="237648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Meg­vegyék-e a divatos dzsekit, vagy inkább rakják be a pénzüket a bankba? Keressenek-e munkát nyáron, vagy táborozni menjenek a barátaikkal? </a:t>
            </a:r>
          </a:p>
        </p:txBody>
      </p:sp>
    </p:spTree>
    <p:extLst>
      <p:ext uri="{BB962C8B-B14F-4D97-AF65-F5344CB8AC3E}">
        <p14:creationId xmlns:p14="http://schemas.microsoft.com/office/powerpoint/2010/main" val="1874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piacgazdaságban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007882"/>
                </a:solidFill>
              </a:rPr>
              <a:t>Hogyan működnek a gazdasági rendszerek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4320" y="804578"/>
            <a:ext cx="7013307" cy="60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ilyen </a:t>
            </a:r>
            <a:r>
              <a:rPr lang="hu-HU" sz="3600" baseline="30000" dirty="0" smtClean="0"/>
              <a:t>kérdésekre </a:t>
            </a:r>
            <a:r>
              <a:rPr lang="hu-HU" sz="3600" baseline="30000" dirty="0"/>
              <a:t>adott válaszok hatással vannak másokra is: a környezetre és a gazdaság többi szereplőjére. Az ő szempontjukból sem mindegy, hogy a büfében vásárolnak-e, és nyaralás közben ki és hol költi el a zsebpénzét. Ezek a döntések ugyanis összeadódnak, és együttesen egy nagy rendszert alkotnak, amelyet gazdaságnak hívnak.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gazdaság az emberek (háztartások, családok és magánszemélyek), vállalatok, valamint intézmények (például állami szervezetek) közötti kapcsolatok összessége, folyamata és körforgása. Célja pedig az, hogy az emberek </a:t>
            </a:r>
            <a:r>
              <a:rPr lang="hu-HU" sz="3600" baseline="30000" dirty="0" smtClean="0"/>
              <a:t>szükségleteit </a:t>
            </a:r>
            <a:r>
              <a:rPr lang="hu-HU" sz="3600" baseline="30000" dirty="0"/>
              <a:t>kielégítse. </a:t>
            </a:r>
            <a:r>
              <a:rPr lang="hu-HU" sz="3600" baseline="30000" dirty="0" smtClean="0"/>
              <a:t>A termelést a </a:t>
            </a:r>
            <a:r>
              <a:rPr lang="hu-HU" sz="3600" baseline="30000" dirty="0"/>
              <a:t>rendelkezésre álló erőforrások, a technikai, technológiai fejlettség, valamint a társadalmi-gazdasági kapcsolatrendszer együttesen határozza meg. 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7151418" y="885499"/>
            <a:ext cx="4863116" cy="5734376"/>
          </a:xfrm>
          <a:prstGeom prst="roundRect">
            <a:avLst>
              <a:gd name="adj" fmla="val 399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239000" y="952500"/>
            <a:ext cx="47755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közgazdaságtan abból indul ki, hogy </a:t>
            </a:r>
            <a:r>
              <a:rPr lang="hu-HU" sz="3600" baseline="30000" dirty="0" err="1"/>
              <a:t>észszerű</a:t>
            </a:r>
            <a:r>
              <a:rPr lang="hu-HU" sz="3600" baseline="30000" dirty="0"/>
              <a:t> döntéseket hozunk, és azt vizsgálja, hogy ezek a döntések milyen eredményre vezetnek. A többi tudományhoz hasonlóan a közgazdaságtan is </a:t>
            </a:r>
            <a:r>
              <a:rPr lang="hu-HU" sz="3600" baseline="30000" dirty="0" smtClean="0"/>
              <a:t>törvény-szerűségeket </a:t>
            </a:r>
            <a:r>
              <a:rPr lang="hu-HU" sz="3600" baseline="30000" dirty="0"/>
              <a:t>állapít meg, és sajátos fogalmakat, </a:t>
            </a:r>
            <a:r>
              <a:rPr lang="hu-HU" sz="3600" baseline="30000" dirty="0" smtClean="0"/>
              <a:t>szakkifejezéseket </a:t>
            </a:r>
            <a:r>
              <a:rPr lang="hu-HU" sz="3600" baseline="30000" dirty="0"/>
              <a:t>használ. A világot leegyszerűsítve, de lényeges elemeit kiemelve modellekben elemzi. A modellek a valóságot tükrözik, ezen belül a lényeges szereplőket és a közöttük lévő kapcsolatot mutatják be. </a:t>
            </a:r>
          </a:p>
        </p:txBody>
      </p:sp>
    </p:spTree>
    <p:extLst>
      <p:ext uri="{BB962C8B-B14F-4D97-AF65-F5344CB8AC3E}">
        <p14:creationId xmlns:p14="http://schemas.microsoft.com/office/powerpoint/2010/main" val="28659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piacgazdaságban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Hogyan működnek a gazdasági rendszerek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8111" y="885499"/>
            <a:ext cx="727233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erőforrások felhasználási módja – tehát a döntés arról, hogy mit, mennyit, hogyan termeljen a gazdaság és kinek a számára – különböző gazdasági rendszereket határoz meg. Vannak tradicionális, azaz hagyományokon nyugvó gazdaságok (például legeltető, nomád állattartás a félsivatagi sztyeppés területen), tervgazdasági rendszert alkalmazó országok és a piacnak főszerepet adó gazdaságok.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Napjainkban az országok többségében a piacgazdasági rendszer működik, de akadnak erős központi hatalommal működő, tervgazdasági rendszerű országok is. A piacgazdaságban döntő szerepe van a piacnak, de a modern gazdaságokban fontos szerepet tölt be az állam, ezért gyakran vegyes gazdaságnak is nevezik ezt a rendszert.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96" y="885500"/>
            <a:ext cx="4377099" cy="58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C. </a:t>
            </a:r>
            <a:r>
              <a:rPr lang="hu-HU" sz="4800" b="1" spc="-100" baseline="30000" dirty="0" smtClean="0">
                <a:solidFill>
                  <a:srgbClr val="007882"/>
                </a:solidFill>
              </a:rPr>
              <a:t>Kik </a:t>
            </a:r>
            <a:r>
              <a:rPr lang="hu-HU" sz="4800" b="1" spc="-100" baseline="30000" dirty="0">
                <a:solidFill>
                  <a:srgbClr val="007882"/>
                </a:solidFill>
              </a:rPr>
              <a:t>a piacgazdaság szereplői, és milyen kapcsolatban állnak egymással? </a:t>
            </a:r>
          </a:p>
        </p:txBody>
      </p:sp>
      <p:sp>
        <p:nvSpPr>
          <p:cNvPr id="9" name="Téglalap 8"/>
          <p:cNvSpPr/>
          <p:nvPr/>
        </p:nvSpPr>
        <p:spPr>
          <a:xfrm>
            <a:off x="138111" y="1466524"/>
            <a:ext cx="817721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gazdaság két nagyon fontos szereplője a fogyasztó (háztartások) és a termelő (vállalatok).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 általában a munkapiacon keresztül értékesítik munkavégző képességüket, amelyet a vállalatok a termelésben hasznosítanak. Ezért munkabért fizetnek, amelyet a háztartások felhasználnak: vásárolnak, adót fizetnek, esetleg megtakarítanak. A vállalatok az árupiacon értékesítik termékeiket, bevételeikből kifizetik költségeiket, adóznak, és meg is takaríthatnak.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gazdasági körforgásban azonban más szereplők is vannak. Egyfelől az állam és az önkormányzatok, amelyek a jövedelmeket megadóztatva bevételhez jutnak, amelyet közösségi célokra, illetve szociális szempontok szerint elköltenek.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-12402"/>
          <a:stretch/>
        </p:blipFill>
        <p:spPr>
          <a:xfrm>
            <a:off x="8315324" y="1295237"/>
            <a:ext cx="7849115" cy="5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piacgazdaságban – </a:t>
            </a:r>
            <a:r>
              <a:rPr lang="hu-HU" sz="2400" b="1" baseline="30000" dirty="0" smtClean="0"/>
              <a:t>C. </a:t>
            </a:r>
            <a:r>
              <a:rPr lang="hu-HU" sz="2400" b="1" spc="-100" baseline="30000" dirty="0">
                <a:solidFill>
                  <a:srgbClr val="007882"/>
                </a:solidFill>
              </a:rPr>
              <a:t>Kik a piacgazdaság szereplői, és milyen kapcsolatban állnak egymással?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62012" y="885499"/>
            <a:ext cx="513873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Másfelől egy ország gazdaságának keretei közül kilépve egy másik ország gazdaságával kerülünk kapcsolatba: áruk, szolgáltatások, munkaerő és tőke is mozoghat két ország gazdasága között.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háztartások, vállalatok, állam és külföld kapcsolatát mutatja be az úgynevezett négyszereplős gazdasági modell, amelyben a szereplőket az áru-, munka- és tőkepiac kapcsolja össze. A kapcsolatokat jövedelemmozgásokkal jelölhetjük.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410325" y="885499"/>
            <a:ext cx="5099383" cy="5065423"/>
          </a:xfrm>
          <a:prstGeom prst="roundRect">
            <a:avLst>
              <a:gd name="adj" fmla="val 548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505575" y="1057275"/>
            <a:ext cx="50041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négyszereplős gazdasági modell alkalmas arra is, hogy megmutassa egy adott gazdaság (ország) egy évi teljesítménye, a GDP-je mire használható fel:</a:t>
            </a:r>
          </a:p>
          <a:p>
            <a:pPr algn="just"/>
            <a:r>
              <a:rPr lang="hu-HU" sz="3600" baseline="30000" dirty="0"/>
              <a:t>Y (GDP) = C + I+ G + X–IM, tehát az éves teljesítmény fogyasztásra (C), beruházásokra (I), kormányzati vásárlásokra, exportra (X) és importra (IM) fordítható. Az exportbevételek növelik, az importra fordított  összegek csökkentik az éves jövedelmet. </a:t>
            </a:r>
          </a:p>
        </p:txBody>
      </p:sp>
    </p:spTree>
    <p:extLst>
      <p:ext uri="{BB962C8B-B14F-4D97-AF65-F5344CB8AC3E}">
        <p14:creationId xmlns:p14="http://schemas.microsoft.com/office/powerpoint/2010/main" val="3719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baseline="30000" dirty="0" smtClean="0"/>
              <a:t>D. </a:t>
            </a:r>
            <a:r>
              <a:rPr lang="pl-PL" sz="4800" b="1" baseline="30000" dirty="0" smtClean="0">
                <a:solidFill>
                  <a:srgbClr val="007882"/>
                </a:solidFill>
              </a:rPr>
              <a:t>Mi </a:t>
            </a:r>
            <a:r>
              <a:rPr lang="pl-PL" sz="4800" b="1" baseline="30000" dirty="0">
                <a:solidFill>
                  <a:srgbClr val="007882"/>
                </a:solidFill>
              </a:rPr>
              <a:t>az állam szerepe a piacgazdaságban?</a:t>
            </a:r>
          </a:p>
        </p:txBody>
      </p:sp>
      <p:sp>
        <p:nvSpPr>
          <p:cNvPr id="9" name="Téglalap 8"/>
          <p:cNvSpPr/>
          <p:nvPr/>
        </p:nvSpPr>
        <p:spPr>
          <a:xfrm>
            <a:off x="138111" y="1466524"/>
            <a:ext cx="11894057" cy="16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gazdaság működtetésében az államnak kulcsszerepe van, amely nagyon szerteágazó: törvényeket alkot és tartat be, meghatározza és beszedi az adót, iskolákat, egészségügyi intézményeket, rendőrséget, katonaságot tart fenn, autópályát, hidat épít, erőforrásokat fordít a környezet védelmére.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86" y="3005480"/>
            <a:ext cx="5104014" cy="34209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38110" y="3005480"/>
            <a:ext cx="6836267" cy="39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állam sajátossága, hogy vevőként és eladóként is megjelenhet a piacon. Vannak ugyanis állami tulajdonú termelővállalatok</a:t>
            </a:r>
            <a:r>
              <a:rPr lang="hu-HU" sz="3600" baseline="30000" dirty="0" smtClean="0"/>
              <a:t>, </a:t>
            </a:r>
            <a:r>
              <a:rPr lang="hu-HU" sz="3600" baseline="30000" dirty="0"/>
              <a:t>amelyek a </a:t>
            </a:r>
            <a:r>
              <a:rPr lang="hu-HU" sz="3600" baseline="30000" dirty="0" err="1"/>
              <a:t>tőkejavak</a:t>
            </a:r>
            <a:r>
              <a:rPr lang="hu-HU" sz="3600" baseline="30000" dirty="0"/>
              <a:t> piacán és a fogyasztási cikkek piacán </a:t>
            </a:r>
            <a:r>
              <a:rPr lang="hu-HU" sz="3600" baseline="30000" dirty="0" smtClean="0"/>
              <a:t>vásárolnak. Az </a:t>
            </a:r>
            <a:r>
              <a:rPr lang="hu-HU" sz="3600" baseline="30000" dirty="0"/>
              <a:t>állam másik </a:t>
            </a:r>
            <a:r>
              <a:rPr lang="hu-HU" sz="3600" baseline="30000" dirty="0" smtClean="0"/>
              <a:t>szerepe</a:t>
            </a:r>
            <a:r>
              <a:rPr lang="hu-HU" sz="3600" baseline="30000" dirty="0"/>
              <a:t>, hogy a képződött jövedelmeket újra elosztja. Adókat és járulékokat </a:t>
            </a:r>
            <a:r>
              <a:rPr lang="hu-HU" sz="3600" baseline="30000" dirty="0" smtClean="0"/>
              <a:t>szed </a:t>
            </a:r>
            <a:r>
              <a:rPr lang="hu-HU" sz="3600" baseline="30000" dirty="0"/>
              <a:t>be a háztartásoktól és a vállalatoktól, és juttatásokat </a:t>
            </a:r>
            <a:r>
              <a:rPr lang="hu-HU" sz="3600" baseline="30000" dirty="0" smtClean="0"/>
              <a:t>ad </a:t>
            </a:r>
            <a:r>
              <a:rPr lang="hu-HU" sz="3600" baseline="30000" dirty="0"/>
              <a:t>a háztartásoknak, illetve különféle támogatásokat nyújt egyes </a:t>
            </a:r>
            <a:r>
              <a:rPr lang="hu-HU" sz="3600" baseline="30000" dirty="0" smtClean="0"/>
              <a:t>vállalkozásoknak.</a:t>
            </a:r>
            <a:r>
              <a:rPr lang="hu-HU" sz="3600" dirty="0" smtClean="0"/>
              <a:t> </a:t>
            </a:r>
            <a:r>
              <a:rPr lang="hu-HU" sz="3600" baseline="30000" dirty="0" smtClean="0"/>
              <a:t>Ezeket </a:t>
            </a:r>
            <a:r>
              <a:rPr lang="hu-HU" sz="3600" baseline="30000" dirty="0"/>
              <a:t>az állami juttatásokat </a:t>
            </a:r>
            <a:r>
              <a:rPr lang="hu-HU" sz="3600" baseline="30000" dirty="0" smtClean="0"/>
              <a:t>összefoglalóan </a:t>
            </a:r>
            <a:r>
              <a:rPr lang="hu-HU" sz="3600" baseline="30000" dirty="0"/>
              <a:t>állami transzfereknek nevezzük. </a:t>
            </a:r>
          </a:p>
        </p:txBody>
      </p:sp>
    </p:spTree>
    <p:extLst>
      <p:ext uri="{BB962C8B-B14F-4D97-AF65-F5344CB8AC3E}">
        <p14:creationId xmlns:p14="http://schemas.microsoft.com/office/powerpoint/2010/main" val="39960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36–37. Szereplők és kapcsolataik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a </a:t>
            </a:r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piacgazdaságban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49066" y="2650612"/>
            <a:ext cx="11893867" cy="4970569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Milyen erőforrásokat használnak a gazdaságok?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Napjainkban a termeléshez felhasznált erőforrások egyik elterjedt csoportosítási módja a következő: emberi erőforrás, természeti erőforrások, </a:t>
            </a:r>
            <a:r>
              <a:rPr lang="hu-HU" sz="3600" baseline="30000" dirty="0" err="1"/>
              <a:t>tőkejavak</a:t>
            </a:r>
            <a:r>
              <a:rPr lang="hu-HU" sz="3600" baseline="30000" dirty="0"/>
              <a:t>, információ, vállalkozó.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Hogyan működnek a gazdasági rendszerek?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erőforrások felhasználási módja, tehát a döntés arról, hogy mit (mennyit), hogyan termeljen a gazdaság és kinek a számára – különböző gazdasági rendszereket hoz létre. Vannak tradicionális, azaz hagyományokon nyugvó gazdaságok, tervgazdasági rendszert alkalmazó országok és a piacnak fő szerepet adó gazdaságok.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36–37. Szereplők és kapcsolataik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a </a:t>
            </a:r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piacgazdaságban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49066" y="2739623"/>
            <a:ext cx="11893867" cy="4970569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 smtClean="0">
                <a:solidFill>
                  <a:srgbClr val="007882"/>
                </a:solidFill>
              </a:rPr>
              <a:t>Kik </a:t>
            </a:r>
            <a:r>
              <a:rPr lang="hu-HU" sz="3600" b="1" baseline="30000" dirty="0">
                <a:solidFill>
                  <a:srgbClr val="007882"/>
                </a:solidFill>
              </a:rPr>
              <a:t>a piacgazdaság szereplői, és milyen kapcsolatban állnak egymással?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modern piacgazdaságok vegyes gazdaságok, amelyekben a háztartások, vállalatok, állam és külföld testesíti meg a szereplőket. Kapcsolatukat mutatja be az úgynevezett négyszereplős gazdasági modell, amelyben a szereplőket az áru-, munka- és tőkepiac kapcsolja össze.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 az állam szerepe a piacgazdaságban?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állam aktív piaci szereplő, emellett döntéseket, szabályokat, törvényeket hoz, szervezeteket tart fenn és rendszereket működtet. Ehhez a gazdaságban képződő jövedelmeket újra elosztja: adókat szed, majd a befolyó pénzt közösségi célokat szolgálva, illetve szociális szempontok szerint használja fel. </a:t>
            </a:r>
          </a:p>
        </p:txBody>
      </p:sp>
    </p:spTree>
    <p:extLst>
      <p:ext uri="{BB962C8B-B14F-4D97-AF65-F5344CB8AC3E}">
        <p14:creationId xmlns:p14="http://schemas.microsoft.com/office/powerpoint/2010/main" val="11727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6667499" cy="4686523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6496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robotmunkás</a:t>
            </a:r>
          </a:p>
          <a:p>
            <a:pPr algn="just"/>
            <a:r>
              <a:rPr lang="hu-HU" sz="3600" baseline="30000" dirty="0"/>
              <a:t>Peti osztályát meghívják az egyik nagy nyugati autógyár magyarországi üzemébe látogatásra. A hatalmas teremben egymás után készülnek az autók, de </a:t>
            </a:r>
            <a:r>
              <a:rPr lang="hu-HU" sz="3600" baseline="30000" dirty="0" err="1"/>
              <a:t>Petiéknek</a:t>
            </a:r>
            <a:r>
              <a:rPr lang="hu-HU" sz="3600" baseline="30000" dirty="0"/>
              <a:t> feltűnik, hogy milyen kevés munkással találkoztak. Az üzemvezető büszkén mondja: „Nagyon sok részfeladatot már robotok végeznek, teljesen automatikusan!”  „Akkor az emberekre már nincs is szükség?” – kérdezi Peti. Ám az üzemvezető megnyugtatja, hogy nagyon sok olyan feladat van, amely emberi szaktudást igényel egy autó összeszerelése során.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erőforrásokat használnak a gazdaságok?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7286625" y="1362076"/>
            <a:ext cx="4788145" cy="4686523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7362825" y="1524284"/>
            <a:ext cx="46386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Keress </a:t>
            </a:r>
            <a:r>
              <a:rPr lang="hu-HU" sz="3600" baseline="30000" dirty="0"/>
              <a:t>példát a háztartásban, amikor az emberi munkát géppel helyettesítjük!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Mit </a:t>
            </a:r>
            <a:r>
              <a:rPr lang="hu-HU" sz="3600" baseline="30000" dirty="0"/>
              <a:t>gondolsz, mikor éri meg géppel helyettesíteni az emberi munkát?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Írd </a:t>
            </a:r>
            <a:r>
              <a:rPr lang="hu-HU" sz="3600" baseline="30000" dirty="0"/>
              <a:t>össze, milyen termelési tényezőket használ az autógyár!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Milyen </a:t>
            </a:r>
            <a:r>
              <a:rPr lang="hu-HU" sz="3600" baseline="30000" dirty="0"/>
              <a:t>modern alkalmazási módjait láthatod a környezetedben a megújuló energiáknak?</a:t>
            </a:r>
          </a:p>
        </p:txBody>
      </p:sp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5695949" cy="528637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55824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</a:t>
            </a:r>
            <a:r>
              <a:rPr lang="hu-HU" sz="3600" b="1" baseline="30000" dirty="0" err="1"/>
              <a:t>nyereménycsoki</a:t>
            </a:r>
            <a:r>
              <a:rPr lang="hu-HU" sz="3600" b="1" baseline="30000" dirty="0"/>
              <a:t> </a:t>
            </a:r>
          </a:p>
          <a:p>
            <a:pPr algn="just"/>
            <a:r>
              <a:rPr lang="hu-HU" sz="3600" baseline="30000" dirty="0" smtClean="0"/>
              <a:t>Évi </a:t>
            </a:r>
            <a:r>
              <a:rPr lang="hu-HU" sz="3600" baseline="30000" dirty="0"/>
              <a:t>osztálya jó eredményt ért el a földrajzi tanulmányi verseny területi döntőjében, </a:t>
            </a:r>
            <a:r>
              <a:rPr lang="hu-HU" sz="3600" baseline="30000" dirty="0" smtClean="0"/>
              <a:t>továbbjutottak </a:t>
            </a:r>
            <a:r>
              <a:rPr lang="hu-HU" sz="3600" baseline="30000" dirty="0"/>
              <a:t>az országos döntőbe. Nagy volt az öröm, hiszen az iskolának </a:t>
            </a:r>
            <a:r>
              <a:rPr lang="hu-HU" sz="3600" baseline="30000" dirty="0" smtClean="0"/>
              <a:t>először </a:t>
            </a:r>
            <a:r>
              <a:rPr lang="hu-HU" sz="3600" baseline="30000" dirty="0"/>
              <a:t>sikerült vennie ezt az akadályt. A csapatot felkészítő tanárnő </a:t>
            </a:r>
            <a:r>
              <a:rPr lang="hu-HU" sz="3600" baseline="30000" dirty="0" smtClean="0"/>
              <a:t>meglepetés-fejtörővel </a:t>
            </a:r>
            <a:r>
              <a:rPr lang="hu-HU" sz="3600" baseline="30000" dirty="0"/>
              <a:t>készült az ünneplésre. Az osztály elé tett egy tábla csokoládét, </a:t>
            </a:r>
            <a:r>
              <a:rPr lang="hu-HU" sz="3600" baseline="30000" dirty="0" smtClean="0"/>
              <a:t>és </a:t>
            </a:r>
            <a:r>
              <a:rPr lang="hu-HU" sz="3600" baseline="30000" dirty="0"/>
              <a:t>megkérdezte, hogyan osztanák el egymás között a nyereményt. </a:t>
            </a:r>
            <a:r>
              <a:rPr lang="hu-HU" sz="3600" baseline="30000" dirty="0" smtClean="0"/>
              <a:t>Több </a:t>
            </a:r>
            <a:r>
              <a:rPr lang="hu-HU" sz="3600" baseline="30000" dirty="0"/>
              <a:t>vélemény is </a:t>
            </a:r>
            <a:r>
              <a:rPr lang="hu-HU" sz="3600" baseline="30000" dirty="0" smtClean="0"/>
              <a:t>elhangzott: az </a:t>
            </a:r>
            <a:r>
              <a:rPr lang="hu-HU" sz="3600" baseline="30000" dirty="0"/>
              <a:t>kapja a csokit, aki a legtöbbet tette a versenyen, vagy </a:t>
            </a:r>
            <a:r>
              <a:rPr lang="hu-HU" sz="3600" baseline="30000" dirty="0" smtClean="0"/>
              <a:t>aki </a:t>
            </a:r>
            <a:r>
              <a:rPr lang="hu-HU" sz="3600" baseline="30000" dirty="0"/>
              <a:t>a legéhesebb, vagy </a:t>
            </a:r>
            <a:r>
              <a:rPr lang="hu-HU" sz="3600" baseline="30000" dirty="0" smtClean="0"/>
              <a:t>egyenlően </a:t>
            </a:r>
            <a:r>
              <a:rPr lang="hu-HU" sz="3600" baseline="30000" dirty="0"/>
              <a:t>osztozzanak rajta.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működnek a gazdasági rendszerek?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6105525" y="1362076"/>
            <a:ext cx="5969246" cy="528637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6219825" y="1524284"/>
            <a:ext cx="578167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Tegyél </a:t>
            </a:r>
            <a:r>
              <a:rPr lang="hu-HU" sz="3600" baseline="30000" dirty="0"/>
              <a:t>javaslatot, hogyan osszák el a csokoládét! Indokold döntésedet!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Készíts </a:t>
            </a:r>
            <a:r>
              <a:rPr lang="hu-HU" sz="3600" baseline="30000" dirty="0"/>
              <a:t>táblázatot, amelyben összefoglalod egy-egy elosztási mód előnyeit és hátrányait!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Mozgósítsd </a:t>
            </a:r>
            <a:r>
              <a:rPr lang="hu-HU" sz="3600" baseline="30000" dirty="0"/>
              <a:t>földrajzi, történelmi ismereteidet: hol és hogyan működnek a tradicionális (hagyományos) gazdaságok?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97" y="4605344"/>
            <a:ext cx="1600200" cy="1524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60716" y="4769795"/>
            <a:ext cx="2022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Aki a legtöbbet tette?</a:t>
            </a:r>
          </a:p>
        </p:txBody>
      </p:sp>
      <p:sp>
        <p:nvSpPr>
          <p:cNvPr id="7" name="Téglalap 6"/>
          <p:cNvSpPr/>
          <p:nvPr/>
        </p:nvSpPr>
        <p:spPr>
          <a:xfrm>
            <a:off x="7168137" y="5421270"/>
            <a:ext cx="1142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baseline="30000" dirty="0">
                <a:solidFill>
                  <a:srgbClr val="007882"/>
                </a:solidFill>
              </a:rPr>
              <a:t>Licitáljunk?</a:t>
            </a:r>
          </a:p>
        </p:txBody>
      </p:sp>
      <p:sp>
        <p:nvSpPr>
          <p:cNvPr id="8" name="Téglalap 7"/>
          <p:cNvSpPr/>
          <p:nvPr/>
        </p:nvSpPr>
        <p:spPr>
          <a:xfrm>
            <a:off x="6247520" y="5103226"/>
            <a:ext cx="1160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Egyenlően?</a:t>
            </a:r>
          </a:p>
        </p:txBody>
      </p:sp>
      <p:sp>
        <p:nvSpPr>
          <p:cNvPr id="9" name="Téglalap 8"/>
          <p:cNvSpPr/>
          <p:nvPr/>
        </p:nvSpPr>
        <p:spPr>
          <a:xfrm>
            <a:off x="6319687" y="5824500"/>
            <a:ext cx="156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Verseny legyen?</a:t>
            </a:r>
          </a:p>
        </p:txBody>
      </p:sp>
      <p:sp>
        <p:nvSpPr>
          <p:cNvPr id="10" name="Téglalap 9"/>
          <p:cNvSpPr/>
          <p:nvPr/>
        </p:nvSpPr>
        <p:spPr>
          <a:xfrm>
            <a:off x="10300762" y="4782555"/>
            <a:ext cx="1172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baseline="30000" dirty="0">
                <a:solidFill>
                  <a:srgbClr val="007882"/>
                </a:solidFill>
              </a:rPr>
              <a:t>Sorsoljunk?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0282651" y="5691659"/>
            <a:ext cx="1153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Aki szereti?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0309348" y="5187988"/>
            <a:ext cx="1652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Döntsön a tanár?</a:t>
            </a:r>
            <a:endParaRPr lang="hu-HU" sz="2400" dirty="0">
              <a:solidFill>
                <a:srgbClr val="007882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0728045" y="6163054"/>
            <a:ext cx="997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Aki éhes?</a:t>
            </a:r>
          </a:p>
        </p:txBody>
      </p:sp>
      <p:sp>
        <p:nvSpPr>
          <p:cNvPr id="19" name="Téglalap 18"/>
          <p:cNvSpPr/>
          <p:nvPr/>
        </p:nvSpPr>
        <p:spPr>
          <a:xfrm>
            <a:off x="9261597" y="6309896"/>
            <a:ext cx="976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Adjuk el?</a:t>
            </a:r>
          </a:p>
        </p:txBody>
      </p:sp>
      <p:sp>
        <p:nvSpPr>
          <p:cNvPr id="20" name="Téglalap 19"/>
          <p:cNvSpPr/>
          <p:nvPr/>
        </p:nvSpPr>
        <p:spPr>
          <a:xfrm>
            <a:off x="7133104" y="6271284"/>
            <a:ext cx="1655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00" algn="ctr"/>
            <a:r>
              <a:rPr lang="hu-HU" sz="2400" b="1" baseline="30000" dirty="0">
                <a:solidFill>
                  <a:srgbClr val="007882"/>
                </a:solidFill>
              </a:rPr>
              <a:t>Aki kapja, marja?</a:t>
            </a:r>
          </a:p>
        </p:txBody>
      </p:sp>
    </p:spTree>
    <p:extLst>
      <p:ext uri="{BB962C8B-B14F-4D97-AF65-F5344CB8AC3E}">
        <p14:creationId xmlns:p14="http://schemas.microsoft.com/office/powerpoint/2010/main" val="21798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5257800" cy="528637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50" y="1524284"/>
            <a:ext cx="5095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Piac, gazdaság, csoki  </a:t>
            </a:r>
          </a:p>
          <a:p>
            <a:pPr algn="just"/>
            <a:r>
              <a:rPr lang="hu-HU" sz="3600" baseline="30000" dirty="0"/>
              <a:t>Molnár Évi osztálya képtelen a csoki sorsáról döntésre jutni, ezért a tanárnő háziversenyt ír ki. A csokit az a diák kapja meg, aki a legtöbb olyan országot gyűjti össze, ahol terv­gazdaság működik, vagy amelyben tradicionális (hagyományos) gazdasági rendszer is található. Egyenlőség esetén az lesz a nyertes, aki részletesen be tudja mutatni, hogy egy általa választott ország gazdaságában milyen fontosabb szereplők vannak, és azok között milyen gazdasági, piaci kapcsolat alakult ki.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C. </a:t>
            </a:r>
            <a:r>
              <a:rPr lang="hu-HU" sz="4800" b="1" spc="-100" baseline="30000" dirty="0" smtClean="0">
                <a:solidFill>
                  <a:srgbClr val="007882"/>
                </a:solidFill>
              </a:rPr>
              <a:t>Kik </a:t>
            </a:r>
            <a:r>
              <a:rPr lang="hu-HU" sz="4800" b="1" spc="-100" baseline="30000" dirty="0">
                <a:solidFill>
                  <a:srgbClr val="007882"/>
                </a:solidFill>
              </a:rPr>
              <a:t>a piacgazdaság szereplői, és milyen kapcsolatban állnak egymással?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581652" y="5334000"/>
            <a:ext cx="6493119" cy="1314449"/>
          </a:xfrm>
          <a:prstGeom prst="roundRect">
            <a:avLst>
              <a:gd name="adj" fmla="val 12730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667375" y="5540768"/>
            <a:ext cx="63341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Indulj </a:t>
            </a:r>
            <a:r>
              <a:rPr lang="hu-HU" sz="3600" baseline="30000" dirty="0"/>
              <a:t>te is a versenyben, gyűjts minél több példát tervgazdasági rendszert, illetve tradicionális gazdasági rendszert működtető országra!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-2" r="-11679" b="8351"/>
          <a:stretch/>
        </p:blipFill>
        <p:spPr>
          <a:xfrm>
            <a:off x="5581652" y="1362076"/>
            <a:ext cx="728895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piacgazdaságban – </a:t>
            </a:r>
            <a:r>
              <a:rPr lang="hu-HU" sz="2400" b="1" baseline="30000" dirty="0" smtClean="0"/>
              <a:t>C. </a:t>
            </a:r>
            <a:r>
              <a:rPr lang="hu-HU" sz="2400" b="1" spc="-100" baseline="30000" dirty="0">
                <a:solidFill>
                  <a:srgbClr val="007882"/>
                </a:solidFill>
              </a:rPr>
              <a:t>Kik a piacgazdaság szereplői, és milyen kapcsolatban állnak egymással?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518400" y="809625"/>
            <a:ext cx="4556371" cy="5987685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7651261" y="885826"/>
            <a:ext cx="442350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 smtClean="0"/>
              <a:t>Helyezd </a:t>
            </a:r>
            <a:r>
              <a:rPr lang="hu-HU" sz="3200" baseline="30000" dirty="0"/>
              <a:t>el a </a:t>
            </a:r>
            <a:r>
              <a:rPr lang="hu-HU" sz="3200" baseline="30000" dirty="0" smtClean="0"/>
              <a:t>gazdasági </a:t>
            </a:r>
            <a:r>
              <a:rPr lang="hu-HU" sz="3200" baseline="30000" dirty="0"/>
              <a:t>eseményeket </a:t>
            </a:r>
            <a:r>
              <a:rPr lang="hu-HU" sz="3200" baseline="30000" dirty="0" smtClean="0"/>
              <a:t>a</a:t>
            </a:r>
            <a:r>
              <a:rPr lang="hu-HU" sz="3200" dirty="0" smtClean="0"/>
              <a:t> </a:t>
            </a:r>
            <a:r>
              <a:rPr lang="hu-HU" sz="3200" baseline="30000" dirty="0" smtClean="0"/>
              <a:t>négyszereplős </a:t>
            </a:r>
            <a:r>
              <a:rPr lang="hu-HU" sz="3200" baseline="30000" dirty="0"/>
              <a:t>gazdasági modellben!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200" baseline="30000" dirty="0" smtClean="0"/>
              <a:t>–</a:t>
            </a:r>
            <a:r>
              <a:rPr lang="hu-HU" sz="3200" baseline="30000" dirty="0"/>
              <a:t> Peti diákmunkát vállal, </a:t>
            </a:r>
            <a:r>
              <a:rPr lang="hu-HU" sz="3200" baseline="30000" dirty="0" smtClean="0"/>
              <a:t>hétvégen-ként </a:t>
            </a:r>
            <a:r>
              <a:rPr lang="hu-HU" sz="3200" baseline="30000" dirty="0"/>
              <a:t>reklámújságot hord ki.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200" baseline="30000" dirty="0" smtClean="0"/>
              <a:t>–</a:t>
            </a:r>
            <a:r>
              <a:rPr lang="hu-HU" sz="3200" baseline="30000" dirty="0"/>
              <a:t> A munkabéréből levonták a személyi jövedelemadót.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200" baseline="30000" dirty="0" smtClean="0"/>
              <a:t>–</a:t>
            </a:r>
            <a:r>
              <a:rPr lang="hu-HU" sz="3200" baseline="30000" dirty="0"/>
              <a:t> Munkabére egy részét megtakarítja, és bankszámlájára helyezi.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200" baseline="30000" dirty="0" smtClean="0"/>
              <a:t>–</a:t>
            </a:r>
            <a:r>
              <a:rPr lang="hu-HU" sz="3200" baseline="30000" dirty="0"/>
              <a:t> Bére egy részéből túracipőt vásárol.</a:t>
            </a:r>
          </a:p>
          <a:p>
            <a:pPr marL="361950" indent="-361950" algn="just">
              <a:lnSpc>
                <a:spcPts val="3000"/>
              </a:lnSpc>
            </a:pPr>
            <a:r>
              <a:rPr lang="hu-HU" sz="3200" baseline="30000" dirty="0" smtClean="0"/>
              <a:t>–</a:t>
            </a:r>
            <a:r>
              <a:rPr lang="hu-HU" sz="3200" baseline="30000" dirty="0"/>
              <a:t> A hétvégén barátja családjával Szlovákiában túrázott, szállását és étkezését euróval fizette.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 smtClean="0"/>
              <a:t>Gyűjtsd össze,</a:t>
            </a:r>
            <a:r>
              <a:rPr lang="hu-HU" sz="3200" dirty="0" smtClean="0"/>
              <a:t> </a:t>
            </a:r>
            <a:r>
              <a:rPr lang="hu-HU" sz="3200" baseline="30000" dirty="0" smtClean="0"/>
              <a:t>hányféle </a:t>
            </a:r>
            <a:r>
              <a:rPr lang="hu-HU" sz="3200" baseline="30000" dirty="0"/>
              <a:t>kapcsolatban állhatnak a belföldi háztartások egy külföldi gazdasággal!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9" y="424664"/>
            <a:ext cx="7124855" cy="63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5038724" cy="528637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50" y="1524284"/>
            <a:ext cx="495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dugó ára</a:t>
            </a:r>
          </a:p>
          <a:p>
            <a:pPr algn="just"/>
            <a:r>
              <a:rPr lang="hu-HU" sz="3600" baseline="30000" dirty="0"/>
              <a:t>Molnár apuka egyre többször késik el reggelente a munkahelyéről, mivel a városba vezető főúton állandósultak a közlekedési dugók. Egyik nap örömmel olvassa a helyi városi lapban, hogy az önkormányzat azt tervezi, hogy állami támogatásból megépíti az elkerülő utat. A szomszédok közül viszont sokan azon az állásponton vannak, hogy állami segítség nélkül, a helyi érdekeket jobban figyelembe véve, önerőből kellene megoldania a városnak ezt a problémát. 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baseline="30000" dirty="0" smtClean="0"/>
              <a:t>D. </a:t>
            </a:r>
            <a:r>
              <a:rPr lang="pl-PL" sz="4800" b="1" baseline="30000" dirty="0" smtClean="0">
                <a:solidFill>
                  <a:srgbClr val="007882"/>
                </a:solidFill>
              </a:rPr>
              <a:t>Mi </a:t>
            </a:r>
            <a:r>
              <a:rPr lang="pl-PL" sz="4800" b="1" baseline="30000" dirty="0">
                <a:solidFill>
                  <a:srgbClr val="007882"/>
                </a:solidFill>
              </a:rPr>
              <a:t>az állam szerepe a piacgazdaságban?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25" y="2005942"/>
            <a:ext cx="6794600" cy="38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baseline="30000" dirty="0" smtClean="0"/>
              <a:t>D. </a:t>
            </a:r>
            <a:r>
              <a:rPr lang="pl-PL" sz="4800" b="1" baseline="30000" dirty="0" smtClean="0">
                <a:solidFill>
                  <a:srgbClr val="007882"/>
                </a:solidFill>
              </a:rPr>
              <a:t>Mi </a:t>
            </a:r>
            <a:r>
              <a:rPr lang="pl-PL" sz="4800" b="1" baseline="30000" dirty="0">
                <a:solidFill>
                  <a:srgbClr val="007882"/>
                </a:solidFill>
              </a:rPr>
              <a:t>az állam szerepe a piacgazdaságban?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61246" y="1968979"/>
            <a:ext cx="11532605" cy="3752090"/>
          </a:xfrm>
          <a:prstGeom prst="roundRect">
            <a:avLst>
              <a:gd name="adj" fmla="val 354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66443" y="2175747"/>
            <a:ext cx="11354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 </a:t>
            </a:r>
            <a:r>
              <a:rPr lang="hu-HU" sz="3600" baseline="30000" dirty="0"/>
              <a:t>a véleményed? Mi szól a támogatás elfogadása mellett, illetve ellene?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Milyen </a:t>
            </a:r>
            <a:r>
              <a:rPr lang="hu-HU" sz="3600" baseline="30000" dirty="0"/>
              <a:t>forrásból építhetne egy város elkerülő utat? Gyűjts egyéb lehetőségeket, és mérd fel, hogy mennyire reális a megvalósítása!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Gondold </a:t>
            </a:r>
            <a:r>
              <a:rPr lang="hu-HU" sz="3600" baseline="30000" dirty="0"/>
              <a:t>végig, és keress példákat arra, hogy milyen okok miatt szükséges beavatkoznia az államnak a gazdaságok működésébe!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„</a:t>
            </a:r>
            <a:r>
              <a:rPr lang="hu-HU" sz="3600" baseline="30000" dirty="0"/>
              <a:t>Nem kell, hogy az állam atyáskodjon felettünk!” – „Az állam nélkül megbénulna az ország gazdasága.” Két nagy közgazdasági felfogás csap össze a két idézett gondolatban. Véleményed szerint kinek van igaza?</a:t>
            </a:r>
          </a:p>
        </p:txBody>
      </p:sp>
    </p:spTree>
    <p:extLst>
      <p:ext uri="{BB962C8B-B14F-4D97-AF65-F5344CB8AC3E}">
        <p14:creationId xmlns:p14="http://schemas.microsoft.com/office/powerpoint/2010/main" val="642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36–37. Szereplők és kapcsolataik a piacgazdaságban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erőforrásokat használnak a gazdaságok?</a:t>
            </a:r>
          </a:p>
        </p:txBody>
      </p:sp>
      <p:sp>
        <p:nvSpPr>
          <p:cNvPr id="9" name="Téglalap 8"/>
          <p:cNvSpPr/>
          <p:nvPr/>
        </p:nvSpPr>
        <p:spPr>
          <a:xfrm>
            <a:off x="138111" y="1466524"/>
            <a:ext cx="1200812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emberek megélhetésükhöz, szükségleteik kielégítéséhez erőforrásokat használnak fel. A családi erőforrások (munka, idő, jövedelem, vagyon) korlátozott mennyisége gazdálkodásra, tudatos tervezésre, felelős döntésre készteti a család tagjait. </a:t>
            </a:r>
            <a:endParaRPr lang="hu-HU" sz="3600" baseline="30000" dirty="0" smtClean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Ugyanez figyelhető meg nagyobb gazdasági méretekben akár vállalatról, akár egy ország gazdaságáról (a makrogazdaságról) van szó, sőt kiterjesztve: az egész emberiség számára fontos kérdés, hogyan sáfárkodik felelősen </a:t>
            </a:r>
            <a:r>
              <a:rPr lang="hu-HU" sz="3600" baseline="30000" dirty="0" smtClean="0"/>
              <a:t/>
            </a:r>
            <a:br>
              <a:rPr lang="hu-HU" sz="3600" baseline="30000" dirty="0" smtClean="0"/>
            </a:br>
            <a:r>
              <a:rPr lang="hu-HU" sz="3600" baseline="30000" dirty="0" smtClean="0"/>
              <a:t>az </a:t>
            </a:r>
            <a:r>
              <a:rPr lang="hu-HU" sz="3600" baseline="30000" dirty="0"/>
              <a:t>erő­forrásokkal. </a:t>
            </a:r>
          </a:p>
        </p:txBody>
      </p:sp>
      <p:sp>
        <p:nvSpPr>
          <p:cNvPr id="3" name="Téglalap 2"/>
          <p:cNvSpPr/>
          <p:nvPr/>
        </p:nvSpPr>
        <p:spPr>
          <a:xfrm>
            <a:off x="138111" y="4261217"/>
            <a:ext cx="590073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szükségletek ki­elé­gítésére előállított, megtermelt javakat termelési tényezőkkel, erőforrásokkal lehet előállítani. Az erőforrások eltérő mennyiségben és összetételben találhatók az egyes országokban, ezért különböző megoldások jöttek létre, hogy a szükségleteket kielégítsék.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/>
          <a:stretch/>
        </p:blipFill>
        <p:spPr>
          <a:xfrm>
            <a:off x="6349551" y="3594285"/>
            <a:ext cx="5570017" cy="30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1911</Words>
  <Application>Microsoft Office PowerPoint</Application>
  <PresentationFormat>Szélesvásznú</PresentationFormat>
  <Paragraphs>95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36–37. Szereplők és kapcsolataik  a piacgazdaságban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36–37. Szereplők és kapcsolataik  a piacgazdaságban </vt:lpstr>
      <vt:lpstr>36–37. Szereplők és kapcsolataik  a piacgazdaságban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184</cp:revision>
  <dcterms:created xsi:type="dcterms:W3CDTF">2016-02-25T10:27:13Z</dcterms:created>
  <dcterms:modified xsi:type="dcterms:W3CDTF">2016-04-14T10:53:16Z</dcterms:modified>
</cp:coreProperties>
</file>