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55" r:id="rId3"/>
    <p:sldId id="383" r:id="rId4"/>
    <p:sldId id="384" r:id="rId5"/>
    <p:sldId id="385" r:id="rId6"/>
    <p:sldId id="386" r:id="rId7"/>
    <p:sldId id="387" r:id="rId8"/>
    <p:sldId id="372" r:id="rId9"/>
    <p:sldId id="388" r:id="rId10"/>
    <p:sldId id="374" r:id="rId11"/>
    <p:sldId id="389" r:id="rId12"/>
    <p:sldId id="390" r:id="rId13"/>
    <p:sldId id="391" r:id="rId14"/>
    <p:sldId id="382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A0AE"/>
    <a:srgbClr val="00A6AE"/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nziskola.hu/content/csapatjateko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371725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409700" y="2788945"/>
            <a:ext cx="10648952" cy="2353577"/>
          </a:xfrm>
        </p:spPr>
        <p:txBody>
          <a:bodyPr>
            <a:noAutofit/>
          </a:bodyPr>
          <a:lstStyle/>
          <a:p>
            <a:pPr algn="l"/>
            <a:r>
              <a:rPr lang="it-IT" sz="4800" b="1" baseline="30000" dirty="0">
                <a:solidFill>
                  <a:srgbClr val="007882"/>
                </a:solidFill>
              </a:rPr>
              <a:t>A</a:t>
            </a:r>
            <a:r>
              <a:rPr lang="hu-HU" sz="4800" b="1" baseline="30000" dirty="0">
                <a:solidFill>
                  <a:srgbClr val="007882"/>
                </a:solidFill>
              </a:rPr>
              <a:t>. </a:t>
            </a:r>
            <a:r>
              <a:rPr lang="it-IT" sz="4800" b="1" baseline="30000" dirty="0">
                <a:solidFill>
                  <a:srgbClr val="007882"/>
                </a:solidFill>
              </a:rPr>
              <a:t>Mi a kereslet törvénye?	</a:t>
            </a:r>
          </a:p>
          <a:p>
            <a:pPr algn="l"/>
            <a:r>
              <a:rPr lang="hu-HU" sz="4800" b="1" baseline="30000" dirty="0">
                <a:solidFill>
                  <a:srgbClr val="007882"/>
                </a:solidFill>
              </a:rPr>
              <a:t>B. Milyen jellemzői vannak a kínálatnak?	</a:t>
            </a:r>
          </a:p>
          <a:p>
            <a:pPr algn="l"/>
            <a:r>
              <a:rPr lang="hu-HU" sz="4800" b="1" baseline="30000" dirty="0">
                <a:solidFill>
                  <a:srgbClr val="007882"/>
                </a:solidFill>
              </a:rPr>
              <a:t>C. Hogyan alakul ki az egyensúly egy termék piacán?</a:t>
            </a:r>
            <a:endParaRPr lang="pl-PL" sz="4800" b="1" spc="-100" baseline="30000" dirty="0">
              <a:solidFill>
                <a:srgbClr val="007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2" y="809894"/>
            <a:ext cx="4805362" cy="584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Felvetődik a kérdés, hogy mikor kellene más keresleti görbét rajzolniuk </a:t>
            </a:r>
            <a:r>
              <a:rPr lang="hu-HU" sz="3600" baseline="30000" dirty="0" err="1"/>
              <a:t>Éviéknek</a:t>
            </a:r>
            <a:r>
              <a:rPr lang="hu-HU" sz="3600" baseline="30000" dirty="0"/>
              <a:t>? Akkor, ha valamiért a diákok </a:t>
            </a:r>
            <a:r>
              <a:rPr lang="hu-HU" sz="3600" baseline="30000" dirty="0" err="1"/>
              <a:t>melegszendvics</a:t>
            </a:r>
            <a:r>
              <a:rPr lang="hu-HU" sz="3600" baseline="30000" dirty="0"/>
              <a:t> iránti igénye megváltozna. Egy adott termék, például ruha iránti keresletet befolyásolhatja a divat változása. Szintén hatással van a keresletre, hogy mennyi pénzünk van. Ha egy gazdaság lendületesen növekszik, és emelkednek a fizetések, akkor a diákoknak is több zsebpénz jut, így többen lesznek képesek megvenni például az iskolai büfében a szendvicset.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– </a:t>
            </a:r>
            <a:r>
              <a:rPr lang="it-IT" sz="2400" b="1" baseline="30000" dirty="0"/>
              <a:t>A</a:t>
            </a:r>
            <a:r>
              <a:rPr lang="hu-HU" sz="2400" b="1" baseline="30000" dirty="0"/>
              <a:t>. </a:t>
            </a:r>
            <a:r>
              <a:rPr lang="it-IT" sz="2400" b="1" baseline="30000" dirty="0">
                <a:solidFill>
                  <a:srgbClr val="007882"/>
                </a:solidFill>
              </a:rPr>
              <a:t>Mi a kereslet törvénye?	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4943474" y="809893"/>
            <a:ext cx="7107509" cy="5905231"/>
          </a:xfrm>
          <a:prstGeom prst="roundRect">
            <a:avLst>
              <a:gd name="adj" fmla="val 334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029200" y="876895"/>
            <a:ext cx="69532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Egy termék keresleténél meg kell említeni az úgynevezett helyettesítő termékeket, amelyek hasonló tulajdonságokkal rendelkeznek, és azonos igényeket elégítenek ki. A már említett </a:t>
            </a:r>
            <a:r>
              <a:rPr lang="hu-HU" sz="3600" baseline="30000" dirty="0" err="1"/>
              <a:t>melegszendvicsnek</a:t>
            </a:r>
            <a:r>
              <a:rPr lang="hu-HU" sz="3600" baseline="30000" dirty="0"/>
              <a:t> helyettesítője lehet például egy péksütemény vagy a sonkás </a:t>
            </a:r>
            <a:r>
              <a:rPr lang="hu-HU" sz="3600" baseline="30000" dirty="0" err="1"/>
              <a:t>bagett</a:t>
            </a:r>
            <a:r>
              <a:rPr lang="hu-HU" sz="3600" baseline="30000" dirty="0"/>
              <a:t>. Ha a helyettesítő termékek ára megemelkedik, akkor az eredeti terméket – jelen esetben a </a:t>
            </a:r>
            <a:r>
              <a:rPr lang="hu-HU" sz="3600" baseline="30000" dirty="0" err="1"/>
              <a:t>melegszendvicset</a:t>
            </a:r>
            <a:r>
              <a:rPr lang="hu-HU" sz="3600" baseline="30000" dirty="0"/>
              <a:t> – többen vásárolják. Egy adott termékhez kapcsolódhatnak kiegészítő termékek is, azaz olyan termékek, amelyeket valami mellett vagy valamivel együtt fogyasztunk. A </a:t>
            </a:r>
            <a:r>
              <a:rPr lang="hu-HU" sz="3600" baseline="30000" dirty="0" err="1"/>
              <a:t>melegszendvicshez</a:t>
            </a:r>
            <a:r>
              <a:rPr lang="hu-HU" sz="3600" baseline="30000" dirty="0"/>
              <a:t> például üdítőt is szívesen iszunk, ezért ebben az esetben kiegészítő termék lesz az üdítő. Ha a kiegészítő termék, vagyis az üdítő olcsóbb lesz, akkor szintén több </a:t>
            </a:r>
            <a:r>
              <a:rPr lang="hu-HU" sz="3600" baseline="30000" dirty="0" err="1"/>
              <a:t>melegszendvicset</a:t>
            </a:r>
            <a:r>
              <a:rPr lang="hu-HU" sz="3600" baseline="30000" dirty="0"/>
              <a:t> lehet eladni. </a:t>
            </a:r>
          </a:p>
        </p:txBody>
      </p:sp>
    </p:spTree>
    <p:extLst>
      <p:ext uri="{BB962C8B-B14F-4D97-AF65-F5344CB8AC3E}">
        <p14:creationId xmlns:p14="http://schemas.microsoft.com/office/powerpoint/2010/main" val="219023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1" y="1466524"/>
            <a:ext cx="120081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spc="-100" baseline="30000" dirty="0"/>
              <a:t>Egy termék piaci kínálata (kínálati görbéje) azt fejezi ki, hogy az összes termelő különböző árak mellett mennyit hajlandó és képes előállítani egy termékből. A kereslethez hasonlóan a kínálat esetében is előfordulhat túlkínálat, amikor egy adott termékből többet kínálnak eladásra, mint amennyire igény van. A kínálat törvénye szerint magasabb árak mellett a termelők (kereskedők) többet hajlandók termelni (eladni) valamiből, mint alacsonyabb árak mellett. A kínálat esetében fontos szempont a termék előállítási költségeinek változása. Ha a költségek csökkennek, akkor a gyártók a korábbinál több terméket tudnak előállítani és piacra dobni.</a:t>
            </a:r>
          </a:p>
          <a:p>
            <a:pPr algn="just"/>
            <a:r>
              <a:rPr lang="hu-HU" sz="3600" spc="-100" baseline="30000" dirty="0"/>
              <a:t>Fontos tudni, hogy az eladási szándék nem elég az eladáshoz: szükség van arra, hogy elég termék álljon rendelkezésre, vagy adott határidőn belül biztosan szállítani tudja az eladó vagy a termelő.  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0" y="68668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</a:t>
            </a:r>
            <a:r>
              <a:rPr lang="hu-HU" sz="4800" b="1" dirty="0"/>
              <a:t> </a:t>
            </a:r>
            <a:r>
              <a:rPr lang="hu-HU" sz="4800" b="1" baseline="30000" dirty="0">
                <a:solidFill>
                  <a:srgbClr val="007882"/>
                </a:solidFill>
              </a:rPr>
              <a:t>Milyen jellemzői vannak a kínálatnak?	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38111" y="4772025"/>
            <a:ext cx="11944474" cy="1989031"/>
          </a:xfrm>
          <a:prstGeom prst="roundRect">
            <a:avLst>
              <a:gd name="adj" fmla="val 11628"/>
            </a:avLst>
          </a:prstGeom>
          <a:solidFill>
            <a:schemeClr val="bg1"/>
          </a:solidFill>
          <a:ln w="38100"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92880" y="4918637"/>
            <a:ext cx="11834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A kínálat árrugalmassága megmutatja, hogy az ár 1 százalékos növekedése a kínált mennyiség hány százalékos változását idézi elő. Ez a következő képlettel számolható ki: 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49" y="5897584"/>
            <a:ext cx="8513187" cy="8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2" y="1466524"/>
            <a:ext cx="753302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vevők és eladók találkozása, az üzletkötés a piacon történik. A piac lehet egy valódi hely – az iskolai büfé, valamelyik nagyáruház vagy a sarki bolt –, de lehet az internet is, hiszen ma már számos dolgot adhatunk-vehetünk az interneten keresztül.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piac szakszerűen fogalmazva a kereslet és a kínálat összessége, egymásra hatása és találkozási helye, módja.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piaci kereslet tulajdonképpen nem más, mint egy adott termék összes egyéni kereslete. Leg­gyak­rab­ban D betűvel (az angol </a:t>
            </a:r>
            <a:r>
              <a:rPr lang="hu-HU" sz="3600" baseline="30000" dirty="0" err="1"/>
              <a:t>demand</a:t>
            </a:r>
            <a:r>
              <a:rPr lang="hu-HU" sz="3600" baseline="30000" dirty="0"/>
              <a:t> – kereslet szó után) jelölik.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piaci kínálat valamely termék piacán jelen lévő összes vállalat kínálata az adott termékből. Je­lö­lé­sé­re általában az S betűt (az angol </a:t>
            </a:r>
            <a:r>
              <a:rPr lang="hu-HU" sz="3600" baseline="30000" dirty="0" err="1"/>
              <a:t>supply</a:t>
            </a:r>
            <a:r>
              <a:rPr lang="hu-HU" sz="3600" baseline="30000" dirty="0"/>
              <a:t> – kínálat szó után) használjuk. 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0" y="88174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C. </a:t>
            </a:r>
            <a:r>
              <a:rPr lang="hu-HU" sz="4800" b="1" baseline="30000" dirty="0">
                <a:solidFill>
                  <a:srgbClr val="007882"/>
                </a:solidFill>
              </a:rPr>
              <a:t>Hogyan alakul ki az egyensúly egy termék piacán?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7820025" y="1466524"/>
            <a:ext cx="4223083" cy="5191451"/>
          </a:xfrm>
          <a:prstGeom prst="roundRect">
            <a:avLst>
              <a:gd name="adj" fmla="val 422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928309" y="1533525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Alfred Marshall (1842- 1924) angol közgazdász nevéhez fűződik a kereslet és kínálat grafikus elemzése, és a két függvény együttes ábrázolását gyakran nevezik Marshall-keresztnek. A kereslet levezetéséhez használt összefüggések jobb bemutatása érdekében alkalmazta az inverz függvényeket, amelyeket azóta is így használnak a közgazdasági tankönyvek.</a:t>
            </a:r>
          </a:p>
        </p:txBody>
      </p:sp>
    </p:spTree>
    <p:extLst>
      <p:ext uri="{BB962C8B-B14F-4D97-AF65-F5344CB8AC3E}">
        <p14:creationId xmlns:p14="http://schemas.microsoft.com/office/powerpoint/2010/main" val="2856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1" y="847399"/>
            <a:ext cx="867251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termékek és szolgáltatások árát a piaci kereslet és a kínálat határozza meg. A piaci ár az, melyet hajlandók az emberek kifizetni az adott termékért.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Egyensúlyi (piactisztító) árról akkor beszélünk, amikor a szóban forgó termékből   ezen ár mellett a kínált és a keresett mennyiség megegyezik, azaz a termékek  olyan  áron  találnak gazdára, hogy nem marad belőlük felesleg, és a vásárlók sem szenvednek hiányt. Ha azonban változik a helyzet, és a piacon például egyre több lesz a termékből, de a kereslet nem tart lépést ezzel, akkor az egyensúlyi ár alacsonyabb lesz. Tehát, ha több termék kerül a piacra, és nincs rá elég vevő, akkor az ár jellemzően csökken.</a:t>
            </a:r>
            <a:endParaRPr lang="hu-HU" sz="3600" spc="-100" baseline="300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- </a:t>
            </a:r>
            <a:r>
              <a:rPr lang="hu-HU" sz="2400" b="1" baseline="30000" dirty="0"/>
              <a:t>C </a:t>
            </a:r>
            <a:r>
              <a:rPr lang="hu-HU" sz="2400" b="1" baseline="30000" dirty="0">
                <a:solidFill>
                  <a:srgbClr val="007882"/>
                </a:solidFill>
              </a:rPr>
              <a:t>Hogyan alakul ki az egyensúly egy termék piacán?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8810625" y="847399"/>
            <a:ext cx="3232483" cy="5772476"/>
          </a:xfrm>
          <a:prstGeom prst="roundRect">
            <a:avLst>
              <a:gd name="adj" fmla="val 422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8901112" y="987563"/>
            <a:ext cx="30515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Az ár szerepe, hogy befolyásolja a termék forgalmát, eladását és elosztását a piacon. </a:t>
            </a:r>
            <a:r>
              <a:rPr lang="hu-HU" sz="3600" baseline="30000" dirty="0" err="1"/>
              <a:t>Túlkereslet</a:t>
            </a:r>
            <a:r>
              <a:rPr lang="hu-HU" sz="3600" baseline="30000" dirty="0"/>
              <a:t> vagy túlkínálat esetén a piac nincs egyensúlyban. </a:t>
            </a:r>
            <a:r>
              <a:rPr lang="hu-HU" sz="3600" baseline="30000" dirty="0" err="1"/>
              <a:t>Túlkereslet</a:t>
            </a:r>
            <a:r>
              <a:rPr lang="hu-HU" sz="3600" baseline="30000" dirty="0"/>
              <a:t> esetén az ár emelkedésével, túlkínálat esetén az ár csökkenésével az egyensúly felé mozdul a piac. Ezt nevezik piaci mechanizmusnak.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38111" y="5124449"/>
            <a:ext cx="8462964" cy="1495425"/>
          </a:xfrm>
          <a:prstGeom prst="roundRect">
            <a:avLst>
              <a:gd name="adj" fmla="val 11628"/>
            </a:avLst>
          </a:prstGeom>
          <a:solidFill>
            <a:schemeClr val="bg1"/>
          </a:solidFill>
          <a:ln w="38100"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92880" y="5221394"/>
            <a:ext cx="8408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Szórakoztató módon is megismerhetitek a piac működését a Pénziskola „Gyümölcspiac” </a:t>
            </a:r>
            <a:r>
              <a:rPr lang="hu-HU" sz="3600" baseline="30000" dirty="0">
                <a:hlinkClick r:id="rId3"/>
              </a:rPr>
              <a:t>játékával</a:t>
            </a:r>
            <a:r>
              <a:rPr lang="hu-HU" sz="3600" baseline="30000" dirty="0"/>
              <a:t>, amely a termékekkel, mennyiséggel és árakkal kapcsolatos döntésekkel foglalkozik.</a:t>
            </a:r>
          </a:p>
        </p:txBody>
      </p:sp>
    </p:spTree>
    <p:extLst>
      <p:ext uri="{BB962C8B-B14F-4D97-AF65-F5344CB8AC3E}">
        <p14:creationId xmlns:p14="http://schemas.microsoft.com/office/powerpoint/2010/main" val="22932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17157" y="1790700"/>
            <a:ext cx="11893867" cy="4970569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 a kereslet törvénye?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kereslet törvénye azt jelenti, hogy alacsonyabb árak esetén az emberek többet vesznek egy adott áruból, míg magasabb árak mellett kevesebbet.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Milyen jellemzői vannak a kínálatnak?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kínálatot elsősorban a termelés költségei határozzák meg, ettől függ, hogy a termelők mennyit képesek és hajlandók az adott termékből piacra vinni. A kínálat törvénye szerint magasabb árak mellett a termelők (kereskedők) többet hajlandók termelni (eladni) valamiből, mint alacsonyabb árak mellett, így várhatóan nagyobb lesz a forgalmuk és a hasznuk.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Hogyan alakul ki az egyensúly egy termék piacán?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piac működését a kereslet és a kínálat befolyásolja, amit a közgazdászok egy koordináta-rendszerben szoktak ábrázolni. Az úgynevezett egyensúlyi (piactisztító) ár akkor alakul ki, ha a szóban forgó termékből pontosan ugyanannyi kerül piacra, mint amennyit megvesznek. Vagyis nincs </a:t>
            </a:r>
            <a:r>
              <a:rPr lang="hu-HU" sz="3600" baseline="30000" dirty="0" err="1"/>
              <a:t>túlkereslet</a:t>
            </a:r>
            <a:r>
              <a:rPr lang="hu-HU" sz="3600" baseline="30000" dirty="0"/>
              <a:t>, azaz hiány, és nincs túlkínálat, azaz felesleg az áruból. </a:t>
            </a:r>
          </a:p>
        </p:txBody>
      </p:sp>
      <p:sp>
        <p:nvSpPr>
          <p:cNvPr id="8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90701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</a:t>
            </a:r>
          </a:p>
        </p:txBody>
      </p:sp>
    </p:spTree>
    <p:extLst>
      <p:ext uri="{BB962C8B-B14F-4D97-AF65-F5344CB8AC3E}">
        <p14:creationId xmlns:p14="http://schemas.microsoft.com/office/powerpoint/2010/main" val="31896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5" y="1362076"/>
            <a:ext cx="4429125" cy="529589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49" y="1524284"/>
            <a:ext cx="43434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Forró a szendvics </a:t>
            </a:r>
          </a:p>
          <a:p>
            <a:pPr algn="just"/>
            <a:r>
              <a:rPr lang="hu-HU" sz="3600" baseline="30000" dirty="0"/>
              <a:t>Molnár Évi osztálya a szalagavató előkészítéséhez azt a feladatot kapja, hogy mérjék fel, milyen áron lehetne a rendezvényen a </a:t>
            </a:r>
            <a:r>
              <a:rPr lang="hu-HU" sz="3600" baseline="30000" dirty="0" err="1"/>
              <a:t>melegszendvicset</a:t>
            </a:r>
            <a:r>
              <a:rPr lang="hu-HU" sz="3600" baseline="30000" dirty="0"/>
              <a:t> értékesíteni. Összedugják a fejüket, és arra a megoldásra jutnak, hogy minden osztályból megkérdeznek tíz-tíz diákot, hogy adna-e 150 forintot egy szendvicsért. Ezt követően folyamatosan emelik a szendvics árát 400 forintig, és megfigyelik, hogyan változnak a válaszok.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baseline="30000" dirty="0"/>
              <a:t>A</a:t>
            </a:r>
            <a:r>
              <a:rPr lang="hu-HU" sz="4800" b="1" baseline="30000" dirty="0"/>
              <a:t>. </a:t>
            </a:r>
            <a:r>
              <a:rPr lang="it-IT" sz="4800" b="1" baseline="30000" dirty="0">
                <a:solidFill>
                  <a:srgbClr val="007882"/>
                </a:solidFill>
              </a:rPr>
              <a:t>Mi a kereslet törvénye?	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r="-11540"/>
          <a:stretch/>
        </p:blipFill>
        <p:spPr>
          <a:xfrm>
            <a:off x="4752975" y="1362075"/>
            <a:ext cx="9359494" cy="52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– </a:t>
            </a:r>
            <a:r>
              <a:rPr lang="it-IT" sz="2400" b="1" baseline="30000" dirty="0"/>
              <a:t>A</a:t>
            </a:r>
            <a:r>
              <a:rPr lang="hu-HU" sz="2400" b="1" baseline="30000" dirty="0"/>
              <a:t>. </a:t>
            </a:r>
            <a:r>
              <a:rPr lang="it-IT" sz="2400" b="1" baseline="30000" dirty="0">
                <a:solidFill>
                  <a:srgbClr val="007882"/>
                </a:solidFill>
              </a:rPr>
              <a:t>Mi a kereslet törvénye?	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161925" y="847725"/>
            <a:ext cx="11912845" cy="5886449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47651" y="962026"/>
            <a:ext cx="1175385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felmérés eredményét grafikonba rögzítették mégpedig igazi „közgazdászok” módjára, a függőleges tengelyre helyezték az értelmezési tartományt (milyen árak között vizsgálták a diákok véleményét) és a vízszintes tengelyre az értékkészletet (azaz adott árak mellett hányan vennének </a:t>
            </a:r>
            <a:r>
              <a:rPr lang="hu-HU" sz="3600" baseline="30000" dirty="0" err="1"/>
              <a:t>melegszendvicset</a:t>
            </a:r>
            <a:r>
              <a:rPr lang="hu-HU" sz="3600" baseline="30000" dirty="0"/>
              <a:t>).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 grafikon vizsgálata után állapítsd meg, </a:t>
            </a:r>
            <a:br>
              <a:rPr lang="hu-HU" sz="3600" spc="-100" baseline="30000" dirty="0"/>
            </a:br>
            <a:r>
              <a:rPr lang="hu-HU" sz="3600" spc="-100" baseline="30000" dirty="0"/>
              <a:t>milyen kapcsolat van a kereslet, azaz </a:t>
            </a:r>
            <a:br>
              <a:rPr lang="hu-HU" sz="3600" spc="-100" baseline="30000" dirty="0"/>
            </a:br>
            <a:r>
              <a:rPr lang="hu-HU" sz="3600" spc="-100" baseline="30000" dirty="0"/>
              <a:t>a várható vásárlások és az ár alakulása </a:t>
            </a:r>
            <a:br>
              <a:rPr lang="hu-HU" sz="3600" spc="-100" baseline="30000" dirty="0"/>
            </a:br>
            <a:r>
              <a:rPr lang="hu-HU" sz="3600" spc="-100" baseline="30000" dirty="0"/>
              <a:t>között!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Hogyan befolyásolja a </a:t>
            </a:r>
            <a:r>
              <a:rPr lang="hu-HU" sz="3600" spc="-100" baseline="30000" dirty="0" err="1"/>
              <a:t>melegszendvics</a:t>
            </a:r>
            <a:r>
              <a:rPr lang="hu-HU" sz="3600" spc="-100" baseline="30000" dirty="0"/>
              <a:t> </a:t>
            </a:r>
            <a:br>
              <a:rPr lang="hu-HU" sz="3600" spc="-100" baseline="30000" dirty="0"/>
            </a:br>
            <a:r>
              <a:rPr lang="hu-HU" sz="3600" spc="-100" baseline="30000" dirty="0"/>
              <a:t>iránti kereslet alakulását, ha a büfében</a:t>
            </a:r>
          </a:p>
          <a:p>
            <a:pPr>
              <a:lnSpc>
                <a:spcPts val="3000"/>
              </a:lnSpc>
            </a:pPr>
            <a:r>
              <a:rPr lang="hu-HU" sz="3600" spc="-100" baseline="30000" dirty="0"/>
              <a:t> – csökken a sonkás </a:t>
            </a:r>
            <a:r>
              <a:rPr lang="hu-HU" sz="3600" spc="-100" baseline="30000" dirty="0" err="1"/>
              <a:t>bagett</a:t>
            </a:r>
            <a:r>
              <a:rPr lang="hu-HU" sz="3600" spc="-100" baseline="30000" dirty="0"/>
              <a:t> ára?</a:t>
            </a:r>
          </a:p>
          <a:p>
            <a:pPr>
              <a:lnSpc>
                <a:spcPts val="3000"/>
              </a:lnSpc>
            </a:pPr>
            <a:r>
              <a:rPr lang="hu-HU" sz="3600" spc="-100" baseline="30000" dirty="0"/>
              <a:t> – emelkedik az üdítőitalok ára?</a:t>
            </a:r>
          </a:p>
          <a:p>
            <a:pPr>
              <a:lnSpc>
                <a:spcPts val="3000"/>
              </a:lnSpc>
            </a:pPr>
            <a:r>
              <a:rPr lang="hu-HU" sz="3600" spc="-100" baseline="30000" dirty="0"/>
              <a:t> – emelkedik a diákok átlagos zsebpénze?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Keress példát arra a szokatlan esetre, hogy nő valaminek az ára, mégsem csökken iránta az igény!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66" y="2455692"/>
            <a:ext cx="6689470" cy="35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6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362076"/>
            <a:ext cx="4038600" cy="529589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50" y="1524284"/>
            <a:ext cx="387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A büfés </a:t>
            </a:r>
          </a:p>
          <a:p>
            <a:pPr algn="just"/>
            <a:r>
              <a:rPr lang="hu-HU" sz="3600" baseline="30000" dirty="0"/>
              <a:t>A kereslet felmérése után Évi osztálya új feladatot kap. Ki kell deríteniük, hogy a büfés milyen áron szeretné árulni a </a:t>
            </a:r>
            <a:r>
              <a:rPr lang="hu-HU" sz="3600" baseline="30000" dirty="0" err="1"/>
              <a:t>melegszendvicset</a:t>
            </a:r>
            <a:r>
              <a:rPr lang="hu-HU" sz="3600" baseline="30000" dirty="0"/>
              <a:t> </a:t>
            </a:r>
            <a:r>
              <a:rPr lang="hu-HU" sz="3600" baseline="30000" dirty="0" err="1"/>
              <a:t>a</a:t>
            </a:r>
            <a:r>
              <a:rPr lang="hu-HU" sz="3600" baseline="30000" dirty="0"/>
              <a:t> szalagavatón. Hasonló módon járnak el, mint amikor a diákok körében végeztek felmérést, csak most arra kell választ kapniuk, hogy egy adott áron mekkora mennyiséget kínálna eladásra a rendezvényen.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72273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</a:t>
            </a:r>
            <a:r>
              <a:rPr lang="hu-HU" sz="4800" b="1" dirty="0"/>
              <a:t> </a:t>
            </a:r>
            <a:r>
              <a:rPr lang="hu-HU" sz="4800" b="1" baseline="30000" dirty="0">
                <a:solidFill>
                  <a:srgbClr val="007882"/>
                </a:solidFill>
              </a:rPr>
              <a:t>Milyen jellemzői vannak a kínálatnak?	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2" y="1362076"/>
            <a:ext cx="9359495" cy="52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– </a:t>
            </a:r>
            <a:r>
              <a:rPr lang="hu-HU" sz="2400" b="1" baseline="30000" dirty="0"/>
              <a:t>B.</a:t>
            </a:r>
            <a:r>
              <a:rPr lang="hu-HU" sz="2400" b="1" dirty="0"/>
              <a:t> </a:t>
            </a:r>
            <a:r>
              <a:rPr lang="hu-HU" sz="2400" b="1" baseline="30000" dirty="0">
                <a:solidFill>
                  <a:srgbClr val="007882"/>
                </a:solidFill>
              </a:rPr>
              <a:t>Milyen jellemzői vannak a kínálatnak?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161925" y="847725"/>
            <a:ext cx="11912845" cy="5886449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61925" y="1013265"/>
            <a:ext cx="1175385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Éviék a büfés válaszait is táblázatba, majd grafikonba rendezték.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Tekintsd át a grafikont! Állapítsd meg, milyen kapcsolat van a kínálat és az ár alakulása között!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Hogyan befolyásolják az alábbi események a </a:t>
            </a:r>
            <a:r>
              <a:rPr lang="hu-HU" sz="3600" baseline="30000" dirty="0" err="1"/>
              <a:t>melegszendvics</a:t>
            </a:r>
            <a:r>
              <a:rPr lang="hu-HU" sz="3600" baseline="30000" dirty="0"/>
              <a:t> kínálatának alakulását: </a:t>
            </a:r>
          </a:p>
          <a:p>
            <a:pPr>
              <a:lnSpc>
                <a:spcPts val="3000"/>
              </a:lnSpc>
            </a:pPr>
            <a:r>
              <a:rPr lang="hu-HU" sz="3600" baseline="30000" dirty="0"/>
              <a:t> – ha megnő a sajt ára, </a:t>
            </a:r>
          </a:p>
          <a:p>
            <a:pPr marL="447675" indent="-447675">
              <a:lnSpc>
                <a:spcPts val="3000"/>
              </a:lnSpc>
            </a:pPr>
            <a:r>
              <a:rPr lang="hu-HU" sz="3600" baseline="30000" dirty="0"/>
              <a:t> – ha az iskola melletti boltban minden kakaós csiga mellé árengedménnyel adnak egy kisdobozos </a:t>
            </a:r>
            <a:br>
              <a:rPr lang="hu-HU" sz="3600" baseline="30000" dirty="0"/>
            </a:br>
            <a:r>
              <a:rPr lang="hu-HU" sz="3600" baseline="30000" dirty="0"/>
              <a:t>tejet is?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Lehet-e olyan </a:t>
            </a:r>
            <a:br>
              <a:rPr lang="hu-HU" sz="3600" baseline="30000" dirty="0"/>
            </a:br>
            <a:r>
              <a:rPr lang="hu-HU" sz="3600" baseline="30000" dirty="0"/>
              <a:t>piaci helyzet, </a:t>
            </a:r>
            <a:br>
              <a:rPr lang="hu-HU" sz="3600" baseline="30000" dirty="0"/>
            </a:br>
            <a:r>
              <a:rPr lang="hu-HU" sz="3600" baseline="30000" dirty="0"/>
              <a:t>amikor egy </a:t>
            </a:r>
            <a:br>
              <a:rPr lang="hu-HU" sz="3600" baseline="30000" dirty="0"/>
            </a:br>
            <a:r>
              <a:rPr lang="hu-HU" sz="3600" baseline="30000" dirty="0"/>
              <a:t>termék </a:t>
            </a:r>
            <a:br>
              <a:rPr lang="hu-HU" sz="3600" baseline="30000" dirty="0"/>
            </a:br>
            <a:r>
              <a:rPr lang="hu-HU" sz="3600" baseline="30000" dirty="0"/>
              <a:t>bármilyen áron </a:t>
            </a:r>
            <a:br>
              <a:rPr lang="hu-HU" sz="3600" baseline="30000" dirty="0"/>
            </a:br>
            <a:r>
              <a:rPr lang="hu-HU" sz="3600" baseline="30000" dirty="0"/>
              <a:t>eladható?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144"/>
          <a:stretch/>
        </p:blipFill>
        <p:spPr>
          <a:xfrm>
            <a:off x="2571751" y="3162283"/>
            <a:ext cx="9429750" cy="35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362076"/>
            <a:ext cx="4324348" cy="529589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49" y="1524284"/>
            <a:ext cx="42386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Keresem a kínálatot</a:t>
            </a:r>
          </a:p>
          <a:p>
            <a:pPr algn="just"/>
            <a:r>
              <a:rPr lang="hu-HU" sz="3600" baseline="30000" dirty="0"/>
              <a:t>A felméréseket követően az osztály meglehetősen elkeseredett: a diákok által leginkább előnyben részesített áron ugyanis a büfés egy darabot sem volt hajlandó szállítani a </a:t>
            </a:r>
            <a:r>
              <a:rPr lang="hu-HU" sz="3600" baseline="30000" dirty="0" err="1"/>
              <a:t>melegszendvicsekből</a:t>
            </a:r>
            <a:r>
              <a:rPr lang="hu-HU" sz="3600" baseline="30000" dirty="0"/>
              <a:t>. Évinek ekkor remek ötlete támadt. Közös grafikonba rendezte a felmérések eredményét, hátha úgy közelebb jutnak a „</a:t>
            </a:r>
            <a:r>
              <a:rPr lang="hu-HU" sz="3600" baseline="30000" dirty="0" err="1"/>
              <a:t>melegszendvicsválság</a:t>
            </a:r>
            <a:r>
              <a:rPr lang="hu-HU" sz="3600" baseline="30000" dirty="0"/>
              <a:t>” megoldásához.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72273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C. </a:t>
            </a:r>
            <a:r>
              <a:rPr lang="hu-HU" sz="4800" b="1" baseline="30000" dirty="0">
                <a:solidFill>
                  <a:srgbClr val="007882"/>
                </a:solidFill>
              </a:rPr>
              <a:t>Hogyan alakul ki az egyensúly egy termék piacán?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r="-10752"/>
          <a:stretch/>
        </p:blipFill>
        <p:spPr>
          <a:xfrm>
            <a:off x="4684650" y="1359134"/>
            <a:ext cx="9364694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4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– </a:t>
            </a:r>
            <a:r>
              <a:rPr lang="hu-HU" sz="2400" b="1" baseline="30000" dirty="0"/>
              <a:t>C. </a:t>
            </a:r>
            <a:r>
              <a:rPr lang="hu-HU" sz="2400" b="1" baseline="30000" dirty="0">
                <a:solidFill>
                  <a:srgbClr val="007882"/>
                </a:solidFill>
              </a:rPr>
              <a:t>Hogyan alakul ki az egyensúly egy termék piacán?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161925" y="847725"/>
            <a:ext cx="11912845" cy="5886449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61925" y="1013265"/>
            <a:ext cx="11753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Tekintsd át a grafikont, és állapítsd meg, melyik a keresleti és melyik a kínálati függvény!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n-NO" sz="3600" baseline="30000" dirty="0"/>
              <a:t>Állapítsd meg, mi történik, ha a szendvics ára 200 forint! Hogyan változik, ha 400 forint?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9" y="1947754"/>
            <a:ext cx="8775823" cy="470069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71449" y="2008622"/>
            <a:ext cx="2889005" cy="369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Van-e olyan ár, amelynél a kereslet és a kínálat megegyezik?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Mi történik, ha a büfés ennél magasabb áron akarja eladni a szendvicset?</a:t>
            </a:r>
          </a:p>
        </p:txBody>
      </p:sp>
    </p:spTree>
    <p:extLst>
      <p:ext uri="{BB962C8B-B14F-4D97-AF65-F5344CB8AC3E}">
        <p14:creationId xmlns:p14="http://schemas.microsoft.com/office/powerpoint/2010/main" val="213709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Összegzés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60552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1" y="1466524"/>
            <a:ext cx="12008123" cy="25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Egy termék piaci kereslete (keresleti görbéje) megmutatja, hogy az összes vásárló különböző árak mellett mennyit hajlandó és képes megvásárolni egy termékből. A hajlandóságuk az igényt fejezi ki, a képességük pedig azt, hogy van rá pénzük. A vevők vásárlási szándéka önmagában még nem feltétlenül jelent keresletet. Hiába szeretnénk egy úszómedencét vagy luxusautót, ha nincs elég pénzünk; ez csak vágy marad.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endParaRPr lang="hu-HU" sz="3600" baseline="300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38–39. Az áruk és a pénz világában élünk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baseline="30000" dirty="0"/>
              <a:t>A</a:t>
            </a:r>
            <a:r>
              <a:rPr lang="hu-HU" sz="4800" b="1" baseline="30000" dirty="0"/>
              <a:t>. </a:t>
            </a:r>
            <a:r>
              <a:rPr lang="it-IT" sz="4800" b="1" baseline="30000" dirty="0">
                <a:solidFill>
                  <a:srgbClr val="007882"/>
                </a:solidFill>
              </a:rPr>
              <a:t>Mi a kereslet törvénye?	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1" y="3438524"/>
            <a:ext cx="4900613" cy="326707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5162549" y="3438524"/>
            <a:ext cx="70294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Túlkereslet alakul ki akkor, ha az emberek többet vásárolnának valamiből, mint amennyit az adott áron eladásra kínálnak.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kereslet törvénye szerint alacsonyabb árak esetén az emberek többet vesznek egy adott áruból, míg magasabb árak mellett kevesebbet. A termék árának változása azonban csak a keresett mennyiséget változtatja meg, de a vevők „hajlandóságát” nem. </a:t>
            </a:r>
          </a:p>
        </p:txBody>
      </p:sp>
    </p:spTree>
    <p:extLst>
      <p:ext uri="{BB962C8B-B14F-4D97-AF65-F5344CB8AC3E}">
        <p14:creationId xmlns:p14="http://schemas.microsoft.com/office/powerpoint/2010/main" val="274924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1603</Words>
  <Application>Microsoft Office PowerPoint</Application>
  <PresentationFormat>Szélesvásznú</PresentationFormat>
  <Paragraphs>72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38–39. Az áruk és a pénz világában élünk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Összegzés</vt:lpstr>
      <vt:lpstr>PowerPoint-bemutató</vt:lpstr>
      <vt:lpstr>PowerPoint-bemutató</vt:lpstr>
      <vt:lpstr>PowerPoint-bemutató</vt:lpstr>
      <vt:lpstr>PowerPoint-bemutató</vt:lpstr>
      <vt:lpstr>PowerPoint-bemutató</vt:lpstr>
      <vt:lpstr>38–39. Az áruk és a pénz világában élünk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192</cp:revision>
  <dcterms:created xsi:type="dcterms:W3CDTF">2016-02-25T10:27:13Z</dcterms:created>
  <dcterms:modified xsi:type="dcterms:W3CDTF">2016-04-01T13:54:24Z</dcterms:modified>
</cp:coreProperties>
</file>