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55" r:id="rId3"/>
    <p:sldId id="383" r:id="rId4"/>
    <p:sldId id="392" r:id="rId5"/>
    <p:sldId id="393" r:id="rId6"/>
    <p:sldId id="372" r:id="rId7"/>
    <p:sldId id="388" r:id="rId8"/>
    <p:sldId id="394" r:id="rId9"/>
    <p:sldId id="395" r:id="rId10"/>
    <p:sldId id="396" r:id="rId11"/>
    <p:sldId id="397" r:id="rId12"/>
    <p:sldId id="398" r:id="rId13"/>
    <p:sldId id="382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82"/>
    <a:srgbClr val="00A0AE"/>
    <a:srgbClr val="00A6AE"/>
    <a:srgbClr val="6E32A0"/>
    <a:srgbClr val="FDF4AE"/>
    <a:srgbClr val="D3F4FF"/>
    <a:srgbClr val="F7EDBF"/>
    <a:srgbClr val="F1E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14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07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551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06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49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68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29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28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35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75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99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9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h.hu/statszemle_archive/1997/1997_12/1997_12_1022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2371725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40. A piacgazdasági rendszer kialakulása Magyarországon 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937846" y="2788945"/>
            <a:ext cx="11120806" cy="2353577"/>
          </a:xfrm>
        </p:spPr>
        <p:txBody>
          <a:bodyPr>
            <a:noAutofit/>
          </a:bodyPr>
          <a:lstStyle/>
          <a:p>
            <a:pPr algn="l"/>
            <a:r>
              <a:rPr lang="hu-HU" sz="4800" b="1" baseline="30000" dirty="0" smtClean="0">
                <a:solidFill>
                  <a:srgbClr val="007882"/>
                </a:solidFill>
              </a:rPr>
              <a:t>A. Hogyan </a:t>
            </a:r>
            <a:r>
              <a:rPr lang="hu-HU" sz="4800" b="1" baseline="30000" dirty="0">
                <a:solidFill>
                  <a:srgbClr val="007882"/>
                </a:solidFill>
              </a:rPr>
              <a:t>alakult át a gazdasági rendszer Magyarországon? </a:t>
            </a:r>
          </a:p>
          <a:p>
            <a:pPr algn="l"/>
            <a:r>
              <a:rPr lang="hu-HU" sz="4800" b="1" baseline="30000" dirty="0" smtClean="0">
                <a:solidFill>
                  <a:srgbClr val="007882"/>
                </a:solidFill>
              </a:rPr>
              <a:t>B. Melyek </a:t>
            </a:r>
            <a:r>
              <a:rPr lang="hu-HU" sz="4800" b="1" baseline="30000" dirty="0">
                <a:solidFill>
                  <a:srgbClr val="007882"/>
                </a:solidFill>
              </a:rPr>
              <a:t>voltak a gazdasági rendszerváltás főbb feladatai?</a:t>
            </a:r>
          </a:p>
        </p:txBody>
      </p:sp>
    </p:spTree>
    <p:extLst>
      <p:ext uri="{BB962C8B-B14F-4D97-AF65-F5344CB8AC3E}">
        <p14:creationId xmlns:p14="http://schemas.microsoft.com/office/powerpoint/2010/main" val="612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38111" y="4114474"/>
            <a:ext cx="12008123" cy="277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A </a:t>
            </a:r>
            <a:r>
              <a:rPr lang="hu-HU" sz="3600" baseline="30000" dirty="0"/>
              <a:t>kilencvenes évek közepén – főként a keleti piacok összeomlása és a belső reformok következtében – visszaesett a gazdaság teljesítménye. Megnőtt a munkanélküliek száma, zsugorodtak a keresetek, a jövedelmek és az állami bevételek, és erőteljesen nőtt az ország adóssága. A visszaesés ellensúlyozása jelentős gazdasági reformokat igényelt, ennek részeként csökkentették az állami kiadásokat, befagyasztották az állami szektorban a béreket, leértékelték a forintot, bizonyos állami ellátásokat (például a fogászatot) fizetőssé tettek. Az intézkedéscsomag a lakosság életszínvonalának jelentős zuhanásával járt</a:t>
            </a:r>
            <a:r>
              <a:rPr lang="hu-HU" sz="3600" baseline="30000" dirty="0" smtClean="0"/>
              <a:t>.</a:t>
            </a:r>
            <a:endParaRPr lang="hu-HU" sz="3600" baseline="30000" dirty="0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40. A piacgazdasági rendszer kialakulása Magyarországon </a:t>
            </a:r>
          </a:p>
        </p:txBody>
      </p:sp>
      <p:sp>
        <p:nvSpPr>
          <p:cNvPr id="12" name="Téglalap 11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B.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Melyek </a:t>
            </a:r>
            <a:r>
              <a:rPr lang="hu-HU" sz="4800" b="1" baseline="30000" dirty="0">
                <a:solidFill>
                  <a:srgbClr val="007882"/>
                </a:solidFill>
              </a:rPr>
              <a:t>voltak a gazdasági rendszerváltás főbb feladatai?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35" b="292"/>
          <a:stretch/>
        </p:blipFill>
        <p:spPr>
          <a:xfrm>
            <a:off x="6515099" y="1485574"/>
            <a:ext cx="5972175" cy="244800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6515099" y="3505595"/>
            <a:ext cx="5972175" cy="42797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tIns="180000" bIns="0" anchor="b">
            <a:spAutoFit/>
          </a:bodyPr>
          <a:lstStyle/>
          <a:p>
            <a:pPr marR="570"/>
            <a:r>
              <a:rPr lang="hu-HU" sz="2400" baseline="30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Készülnek az autók az Audi győri gyárában</a:t>
            </a:r>
            <a:endParaRPr lang="hu-HU" sz="2400" baseline="30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38110" y="1466524"/>
            <a:ext cx="6376989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rendszerváltást követő első néhány év a piacgazdaság jogi és alkotmányos kereteinek kialakításával telt. Ekkor került sor a piaci mechanizmusok működéséhez elengedhetetlen demokratikus intézményrendszer kiépítésére, például a modern adórendszer kialakítására és a vállalkozások működési feltételeinek biztosítására. </a:t>
            </a:r>
          </a:p>
        </p:txBody>
      </p:sp>
    </p:spTree>
    <p:extLst>
      <p:ext uri="{BB962C8B-B14F-4D97-AF65-F5344CB8AC3E}">
        <p14:creationId xmlns:p14="http://schemas.microsoft.com/office/powerpoint/2010/main" val="172851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38111" y="885499"/>
            <a:ext cx="12008123" cy="16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A </a:t>
            </a:r>
            <a:r>
              <a:rPr lang="hu-HU" sz="3600" baseline="30000" dirty="0"/>
              <a:t>reform részeként Magyarország erőteljesen ösztönözni kezdte a nemzetközi befektetőket, hogy szálljanak be a tőkehiánnyal küszködő állami tulajdonú cégekbe tulajdonosokként (privatizáció), illetve vegyes vagy külföldi tulajdonú vállalatokat alapítsanak. 1995-ig leginkább az olcsó munkaerő vonzotta azokat a külföldi vállalatokat, amelyek egyszerűbb </a:t>
            </a:r>
            <a:r>
              <a:rPr lang="hu-HU" sz="3600" baseline="30000" dirty="0" smtClean="0"/>
              <a:t>összeszerelést</a:t>
            </a:r>
            <a:endParaRPr lang="hu-HU" sz="3600" baseline="30000" dirty="0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40. A piacgazdasági rendszer kialakulása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Magyarországon – </a:t>
            </a:r>
            <a:r>
              <a:rPr lang="hu-HU" sz="2400" b="1" baseline="30000" dirty="0" smtClean="0"/>
              <a:t>B. </a:t>
            </a:r>
            <a:r>
              <a:rPr lang="hu-HU" sz="2400" b="1" baseline="30000" dirty="0">
                <a:solidFill>
                  <a:srgbClr val="007882"/>
                </a:solidFill>
              </a:rPr>
              <a:t>Melyek voltak a gazdasági rendszerváltás főbb feladatai</a:t>
            </a:r>
            <a:r>
              <a:rPr lang="hu-HU" sz="2400" b="1" baseline="30000" dirty="0" smtClean="0">
                <a:solidFill>
                  <a:srgbClr val="007882"/>
                </a:solidFill>
              </a:rPr>
              <a:t>?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 </a:t>
            </a:r>
            <a:endParaRPr lang="hu-HU" sz="2400" b="1" baseline="30000" dirty="0">
              <a:solidFill>
                <a:srgbClr val="007882"/>
              </a:solidFill>
              <a:latin typeface="+mn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38111" y="2390775"/>
            <a:ext cx="713899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igénylő tevékenységet folytattak. Ezek a cégek az időszak végén már a magyar export 50 százalékát adták. 1996–2000 között már főleg a szakképzett munkaerő csábította a tőkét. A legkeresettebb befektetési célpontnak az autó- és elektronikai ipar, továbbá a pénzügyi szektor számított. 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kilencvenes évek második felétől érzékelhetően nőtt a foglalkoztatottak száma, a munkanélküliség 10 százalék alá csökkent. Egyre inkább előtérbe került a munkaerő szakképzettsége, tudása, munkakultúrája, nyelvtudása, megújulásra való hajlandósága: a munkaerő minősége.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075" y="2716155"/>
            <a:ext cx="4619185" cy="378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40. A piacgazdasági rendszer kialakulása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Magyarországon – </a:t>
            </a:r>
            <a:r>
              <a:rPr lang="hu-HU" sz="2400" b="1" baseline="30000" dirty="0" smtClean="0"/>
              <a:t>B. </a:t>
            </a:r>
            <a:r>
              <a:rPr lang="hu-HU" sz="2400" b="1" baseline="30000" dirty="0">
                <a:solidFill>
                  <a:srgbClr val="007882"/>
                </a:solidFill>
              </a:rPr>
              <a:t>Melyek voltak a gazdasági rendszerváltás főbb feladatai</a:t>
            </a:r>
            <a:r>
              <a:rPr lang="hu-HU" sz="2400" b="1" baseline="30000" dirty="0" smtClean="0">
                <a:solidFill>
                  <a:srgbClr val="007882"/>
                </a:solidFill>
              </a:rPr>
              <a:t>?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 </a:t>
            </a:r>
            <a:endParaRPr lang="hu-HU" sz="2400" b="1" baseline="30000" dirty="0">
              <a:solidFill>
                <a:srgbClr val="007882"/>
              </a:solidFill>
              <a:latin typeface="+mn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38110" y="885825"/>
            <a:ext cx="6729415" cy="575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Megjelent </a:t>
            </a:r>
            <a:r>
              <a:rPr lang="hu-HU" sz="3600" baseline="30000" dirty="0"/>
              <a:t>a modern társadalmak munkaerőpiacát jellemző kettősség, miszerint egyszerre áll fenn egy-egy gyorsan fejlődő ágazatban a munkaerő hiánya és másutt a munkanélküliség.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kilencvenes évek végére a költségvetés hiánya az export erőteljes emelkedésének köszönhetően jelentősen csökkent. A csökkenésben jókora szerepet játszottak a külföldi befektetők beruházásai.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Magyarország gazdasága az ezredfordulón már a fenntartható növekedés és a nyitott, versenyképes piacgazdaság kihívásával nézett szembe. A változó nemzetközi gazdasági környezet, a pénzügyi válság további alkalmazkodást vár el – az EU-csatlakozást követően is –  hazánktól.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2" b="23775"/>
          <a:stretch/>
        </p:blipFill>
        <p:spPr>
          <a:xfrm>
            <a:off x="6737293" y="1129105"/>
            <a:ext cx="5454707" cy="496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7" name="Alcím 5"/>
          <p:cNvSpPr>
            <a:spLocks noGrp="1"/>
          </p:cNvSpPr>
          <p:nvPr>
            <p:ph type="subTitle" idx="1"/>
          </p:nvPr>
        </p:nvSpPr>
        <p:spPr>
          <a:xfrm>
            <a:off x="117157" y="2200275"/>
            <a:ext cx="11893867" cy="4970569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spc="-100" baseline="30000" dirty="0">
                <a:solidFill>
                  <a:srgbClr val="007882"/>
                </a:solidFill>
              </a:rPr>
              <a:t>Hogyan alakult át a gazdasági rendszer Magyarországon?</a:t>
            </a:r>
            <a:r>
              <a:rPr lang="hu-HU" sz="3600" spc="-100" baseline="30000" dirty="0">
                <a:solidFill>
                  <a:srgbClr val="007882"/>
                </a:solidFill>
              </a:rPr>
              <a:t> </a:t>
            </a:r>
            <a:r>
              <a:rPr lang="hu-HU" sz="3600" spc="-100" baseline="30000" dirty="0"/>
              <a:t>1947-től az 1989-es rendszerváltásig tervgazdasági rendszer működött, amely a nyolcvanas évektől már csak az állam által külföldről felvett hitelek segítségével volt fenntartható. Az adósságcsapda kikényszerítette a változást, és az 1989-es politikai rendszerváltást követő években Magyarország a magántulajdonon alapuló piacgazdaságra állt át.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spc="-100" baseline="30000" dirty="0">
                <a:solidFill>
                  <a:srgbClr val="007882"/>
                </a:solidFill>
              </a:rPr>
              <a:t>Melyek voltak a gazdasági rendszerváltás főbb feladatai?</a:t>
            </a:r>
            <a:r>
              <a:rPr lang="hu-HU" sz="3600" spc="-100" baseline="30000" dirty="0">
                <a:solidFill>
                  <a:srgbClr val="007882"/>
                </a:solidFill>
              </a:rPr>
              <a:t> </a:t>
            </a:r>
            <a:r>
              <a:rPr lang="hu-HU" sz="3600" spc="-100" baseline="30000" dirty="0"/>
              <a:t>Létre kellett hozni a piacgazdaság jogi és alkotmányos kereteit. A rendszerváltást követő években – főként a keleti piacok összeomlása és a gazdasági szerkezetváltás következtében – visszaesett a gazdaság teljesítménye. Ez reformokat igényelt, amelyek részeként Magyarország ösztönözni kezdte a nemzetközi befektetőket, hogy állami tulajdonú cégeket vásároljanak (privatizáció), vegyes vagy külföldi tulajdonú vállalatokat alapítsanak. Az 1990-es évek végére a költségvetési hiány nemzetközileg is elfogadható mértékre csökkent, amihez  hozzájárult az export erőteljes emelkedése.</a:t>
            </a:r>
          </a:p>
        </p:txBody>
      </p:sp>
      <p:sp>
        <p:nvSpPr>
          <p:cNvPr id="6" name="Cím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2371725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40. A piacgazdasági rendszer kialakulása Magyarországon </a:t>
            </a:r>
          </a:p>
        </p:txBody>
      </p:sp>
    </p:spTree>
    <p:extLst>
      <p:ext uri="{BB962C8B-B14F-4D97-AF65-F5344CB8AC3E}">
        <p14:creationId xmlns:p14="http://schemas.microsoft.com/office/powerpoint/2010/main" val="31896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1925" y="1362076"/>
            <a:ext cx="6574937" cy="5295899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47649" y="1524284"/>
            <a:ext cx="64892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Régen minden jobb volt? </a:t>
            </a:r>
          </a:p>
          <a:p>
            <a:pPr algn="just"/>
            <a:r>
              <a:rPr lang="hu-HU" sz="3600" baseline="30000" dirty="0"/>
              <a:t>Molnár nagypapa gyakran sóhajtozik a közös vasárnapi ebéd alatt, hogy régen mennyivel jobb volt: „Még a süteménynek is más volt az íze!” „Apuka, akkoriban még nem is volt ilyen sütemény!” – perlekedik vele Molnár anyu, aki szerint sokkal jobb ma vásárolni, hiszen bőséges választék van mindenből, és csak az ember pénztárcája szab gátat az igényeknek. „Bezzeg iskoláskoromban – mondja apu – egészen Bécsig kellett mennünk, ha új hűtőszekrényt akartunk!” De nagypapa nem hagyja magát: „Mondhattok, amit akartok, akkoriban mindenkinek volt munkája és fedél a feje felett, nem úgy, mint most!” 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40. A piacgazdasági rendszer kialakulása Magyarországon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A.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Hogyan </a:t>
            </a:r>
            <a:r>
              <a:rPr lang="hu-HU" sz="4800" b="1" baseline="30000" dirty="0">
                <a:solidFill>
                  <a:srgbClr val="007882"/>
                </a:solidFill>
              </a:rPr>
              <a:t>alakult át a gazdasági rendszer Magyarországon?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r="-9739"/>
          <a:stretch/>
        </p:blipFill>
        <p:spPr>
          <a:xfrm>
            <a:off x="6935576" y="1873746"/>
            <a:ext cx="8190607" cy="463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5" name="Lekerekített téglalap 14"/>
          <p:cNvSpPr/>
          <p:nvPr/>
        </p:nvSpPr>
        <p:spPr>
          <a:xfrm>
            <a:off x="161925" y="847725"/>
            <a:ext cx="11912845" cy="5886449"/>
          </a:xfrm>
          <a:prstGeom prst="roundRect">
            <a:avLst>
              <a:gd name="adj" fmla="val 4034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247651" y="962026"/>
            <a:ext cx="1175385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Készíts </a:t>
            </a:r>
            <a:r>
              <a:rPr lang="hu-HU" sz="3600" baseline="30000" dirty="0"/>
              <a:t>kiselőadást a szocialista rendszerek hanyatlásáról és bukásáról!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Nézz </a:t>
            </a:r>
            <a:r>
              <a:rPr lang="hu-HU" sz="3600" baseline="30000" dirty="0"/>
              <a:t>utána:</a:t>
            </a:r>
          </a:p>
          <a:p>
            <a:pPr algn="just">
              <a:lnSpc>
                <a:spcPts val="3000"/>
              </a:lnSpc>
            </a:pPr>
            <a:r>
              <a:rPr lang="hu-HU" sz="3600" baseline="30000" dirty="0"/>
              <a:t> – Minek a rövidítése a KGST? Mi volt a szerepe a szocialista országok életében?</a:t>
            </a:r>
          </a:p>
          <a:p>
            <a:pPr algn="just">
              <a:lnSpc>
                <a:spcPts val="3000"/>
              </a:lnSpc>
            </a:pPr>
            <a:r>
              <a:rPr lang="hu-HU" sz="3600" baseline="30000" dirty="0"/>
              <a:t> – Minek a rövidítése a gmk, vgmk? Milyen szerepet töltöttek be a szocialista gazdaságban?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Foglald </a:t>
            </a:r>
            <a:r>
              <a:rPr lang="hu-HU" sz="3600" baseline="30000" dirty="0"/>
              <a:t>össze a grafikon segítségével, hogy alakult a magyar adósságállomány a nyolcvanas években</a:t>
            </a:r>
            <a:r>
              <a:rPr lang="hu-HU" sz="3600" baseline="30000" dirty="0" smtClean="0"/>
              <a:t>!</a:t>
            </a:r>
            <a:endParaRPr lang="hu-HU" sz="3600" baseline="30000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40. A piacgazdasági rendszer kialakulása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Magyarországon – </a:t>
            </a:r>
            <a:r>
              <a:rPr lang="hu-HU" sz="2400" b="1" baseline="30000" dirty="0" smtClean="0"/>
              <a:t>A. </a:t>
            </a:r>
            <a:r>
              <a:rPr lang="hu-HU" sz="2400" b="1" baseline="30000" dirty="0">
                <a:solidFill>
                  <a:srgbClr val="007882"/>
                </a:solidFill>
              </a:rPr>
              <a:t>Hogyan alakult át a gazdasági rendszer Magyarországon?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 </a:t>
            </a:r>
            <a:endParaRPr lang="hu-HU" sz="2400" b="1" baseline="30000" dirty="0">
              <a:solidFill>
                <a:srgbClr val="007882"/>
              </a:solidFill>
              <a:latin typeface="+mn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1" y="3473422"/>
            <a:ext cx="7820026" cy="203320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7" y="5220215"/>
            <a:ext cx="3933824" cy="14126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47651" y="5986701"/>
            <a:ext cx="75628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Hogyan alakult a munkanélküliség a rendszerváltást követő években? Adatokkal támaszd alá állításaidat!</a:t>
            </a:r>
            <a:endParaRPr lang="hu-HU" sz="3600" spc="-100" baseline="30000" dirty="0"/>
          </a:p>
        </p:txBody>
      </p:sp>
      <p:sp>
        <p:nvSpPr>
          <p:cNvPr id="9" name="Téglalap 8"/>
          <p:cNvSpPr/>
          <p:nvPr/>
        </p:nvSpPr>
        <p:spPr>
          <a:xfrm>
            <a:off x="8104312" y="3535919"/>
            <a:ext cx="3933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táblázat adatait felhasználva készíts a gazdasági szerkezet átalakulását bemutató kördiagramokat!</a:t>
            </a:r>
          </a:p>
        </p:txBody>
      </p:sp>
    </p:spTree>
    <p:extLst>
      <p:ext uri="{BB962C8B-B14F-4D97-AF65-F5344CB8AC3E}">
        <p14:creationId xmlns:p14="http://schemas.microsoft.com/office/powerpoint/2010/main" val="40364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1925" y="1362076"/>
            <a:ext cx="4191001" cy="5295899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47650" y="1524284"/>
            <a:ext cx="41052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A karszalag  </a:t>
            </a:r>
          </a:p>
          <a:p>
            <a:pPr algn="just"/>
            <a:r>
              <a:rPr lang="hu-HU" sz="3600" baseline="30000" dirty="0"/>
              <a:t>Molnár apuka szekrényében Évi egy nemzeti színű karszalagot talált, amelynek a közepén egy nagy lyuk tátongott. Amikor megkérdezte, miért őrzi ezt még mindig, apu elmesélte, hogy a karszalagot 1989-ben egyetemistaként vette, amikor kikiáltották a köztársaságot. Ha ránéz, mindig eszébe jut, hogy honnan indult, és milyen hosszú utat tett meg azóta nemcsak ő, hanem az ország is.  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40. A piacgazdasági rendszer kialakulása Magyarországon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B.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Melyek </a:t>
            </a:r>
            <a:r>
              <a:rPr lang="hu-HU" sz="4800" b="1" baseline="30000" dirty="0">
                <a:solidFill>
                  <a:srgbClr val="007882"/>
                </a:solidFill>
              </a:rPr>
              <a:t>voltak a gazdasági rendszerváltás főbb feladatai?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1" y="1362076"/>
            <a:ext cx="9359494" cy="52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5" name="Lekerekített téglalap 14"/>
          <p:cNvSpPr/>
          <p:nvPr/>
        </p:nvSpPr>
        <p:spPr>
          <a:xfrm>
            <a:off x="171450" y="819151"/>
            <a:ext cx="11903320" cy="5915024"/>
          </a:xfrm>
          <a:prstGeom prst="roundRect">
            <a:avLst>
              <a:gd name="adj" fmla="val 2907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247652" y="1781176"/>
            <a:ext cx="35193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Mi </a:t>
            </a:r>
            <a:r>
              <a:rPr lang="hu-HU" sz="3600" baseline="30000" dirty="0"/>
              <a:t>lehet az oka annak, hogy 1993-ban volt </a:t>
            </a:r>
            <a:r>
              <a:rPr lang="hu-HU" sz="3600" baseline="30000"/>
              <a:t>a </a:t>
            </a:r>
            <a:r>
              <a:rPr lang="hu-HU" sz="3600" baseline="30000" smtClean="0"/>
              <a:t>leg-magasabb </a:t>
            </a:r>
            <a:r>
              <a:rPr lang="hu-HU" sz="3600" baseline="30000"/>
              <a:t>a </a:t>
            </a:r>
            <a:r>
              <a:rPr lang="hu-HU" sz="3600" baseline="30000" smtClean="0"/>
              <a:t>munka-nélküliség</a:t>
            </a:r>
            <a:r>
              <a:rPr lang="hu-HU" sz="3600" baseline="30000" dirty="0"/>
              <a:t>?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Hogyan </a:t>
            </a:r>
            <a:r>
              <a:rPr lang="hu-HU" sz="3600" baseline="30000" dirty="0"/>
              <a:t>alakult a fogyasztás, hogyan éltek az emberek a rendszerváltást követő tíz évben? Mi lehet az oka a visszaesésnek?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Nézz </a:t>
            </a:r>
            <a:r>
              <a:rPr lang="hu-HU" sz="3600" baseline="30000" dirty="0"/>
              <a:t>utána, mit szimbolizál a lyukas nemzeti színű zászló?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40. A piacgazdasági rendszer kialakulása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Magyarországon – </a:t>
            </a:r>
            <a:r>
              <a:rPr lang="hu-HU" sz="2400" b="1" baseline="30000" dirty="0" smtClean="0"/>
              <a:t>B. </a:t>
            </a:r>
            <a:r>
              <a:rPr lang="hu-HU" sz="2400" b="1" baseline="30000" dirty="0">
                <a:solidFill>
                  <a:srgbClr val="007882"/>
                </a:solidFill>
              </a:rPr>
              <a:t>Melyek voltak a gazdasági rendszerváltás főbb feladatai?</a:t>
            </a:r>
          </a:p>
        </p:txBody>
      </p:sp>
      <p:sp>
        <p:nvSpPr>
          <p:cNvPr id="8" name="Téglalap 7"/>
          <p:cNvSpPr/>
          <p:nvPr/>
        </p:nvSpPr>
        <p:spPr>
          <a:xfrm>
            <a:off x="247651" y="986229"/>
            <a:ext cx="117443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Tekintsd át az alábbi grafikonokat, és állapítsd meg, hogyan alakult a magyar gazdaság helyzete a kilencvenes években!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92" y="1639918"/>
            <a:ext cx="7754084" cy="490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7" name="Cím 1"/>
          <p:cNvSpPr>
            <a:spLocks noGrp="1"/>
          </p:cNvSpPr>
          <p:nvPr>
            <p:ph type="ctrTitle"/>
          </p:nvPr>
        </p:nvSpPr>
        <p:spPr>
          <a:xfrm>
            <a:off x="0" y="2172677"/>
            <a:ext cx="12192000" cy="1219200"/>
          </a:xfrm>
        </p:spPr>
        <p:txBody>
          <a:bodyPr>
            <a:normAutofit/>
          </a:bodyPr>
          <a:lstStyle/>
          <a:p>
            <a:r>
              <a:rPr lang="hu-HU" sz="7200" b="1" baseline="30000" dirty="0" smtClean="0">
                <a:solidFill>
                  <a:srgbClr val="007882"/>
                </a:solidFill>
                <a:latin typeface="+mn-lt"/>
              </a:rPr>
              <a:t>Összegzés</a:t>
            </a:r>
            <a:endParaRPr lang="hu-HU" sz="7200" b="1" baseline="30000" dirty="0">
              <a:solidFill>
                <a:srgbClr val="007882"/>
              </a:solidFill>
              <a:latin typeface="+mn-lt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0" y="355212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6000" i="0" u="none" strike="noStrike" baseline="30000" dirty="0" smtClean="0">
                <a:solidFill>
                  <a:srgbClr val="000000"/>
                </a:solidFill>
              </a:rPr>
              <a:t>A legfontosabb tudnivalók</a:t>
            </a:r>
          </a:p>
        </p:txBody>
      </p:sp>
    </p:spTree>
    <p:extLst>
      <p:ext uri="{BB962C8B-B14F-4D97-AF65-F5344CB8AC3E}">
        <p14:creationId xmlns:p14="http://schemas.microsoft.com/office/powerpoint/2010/main" val="16055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38111" y="1466524"/>
            <a:ext cx="12008123" cy="123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Magyarországon 1947 és a rendszerváltás (1989) között szovjet mintára tervgazdasági rendszer működött, amely erőszakos államosítással létrehozott állami tulajdonon és diktatórikus központi hatalmon alapult. Ebben az időszakban központilag elfogadott tervekkel próbálták a termelést </a:t>
            </a:r>
            <a:r>
              <a:rPr lang="hu-HU" sz="3600" baseline="30000" dirty="0" smtClean="0"/>
              <a:t>a</a:t>
            </a:r>
            <a:endParaRPr lang="hu-HU" sz="3600" baseline="30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40. A piacgazdasági rendszer kialakulása Magyarországon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A.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Hogyan </a:t>
            </a:r>
            <a:r>
              <a:rPr lang="hu-HU" sz="4800" b="1" baseline="30000" dirty="0">
                <a:solidFill>
                  <a:srgbClr val="007882"/>
                </a:solidFill>
              </a:rPr>
              <a:t>alakult át a gazdasági rendszer Magyarországon?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4" y="2599583"/>
            <a:ext cx="5972175" cy="418052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38111" y="2599583"/>
            <a:ext cx="5881689" cy="430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szükségletekkel összhangba hozni, és </a:t>
            </a:r>
            <a:r>
              <a:rPr lang="hu-HU" sz="3600" baseline="30000" dirty="0" smtClean="0"/>
              <a:t>az </a:t>
            </a:r>
            <a:r>
              <a:rPr lang="hu-HU" sz="3600" baseline="30000" dirty="0"/>
              <a:t>erőforrásokat a termelési egységek, </a:t>
            </a:r>
            <a:br>
              <a:rPr lang="hu-HU" sz="3600" baseline="30000" dirty="0"/>
            </a:br>
            <a:r>
              <a:rPr lang="hu-HU" sz="3600" baseline="30000" dirty="0" smtClean="0"/>
              <a:t>vállalatok </a:t>
            </a:r>
            <a:r>
              <a:rPr lang="hu-HU" sz="3600" baseline="30000" dirty="0"/>
              <a:t>között szétosztani. Ám a </a:t>
            </a:r>
            <a:r>
              <a:rPr lang="hu-HU" sz="3600" baseline="30000" dirty="0" smtClean="0"/>
              <a:t>sokféle </a:t>
            </a:r>
            <a:r>
              <a:rPr lang="hu-HU" sz="3600" baseline="30000" dirty="0"/>
              <a:t>szükségletre a tervek leginkább csak mennyiségi választ tudtak adni, különösen a fogyasztási cikkek minősége maradt el a fejlett országokétól. Pazarlóan bántak a szűkös erőforrásokkal, aránytalanságok alakultak ki a gazdaságban, de 1956 után és különösen az 1968-as reformoknak köszönhetően összességében viszonylagos jólétet biztosított. </a:t>
            </a:r>
          </a:p>
        </p:txBody>
      </p:sp>
      <p:sp>
        <p:nvSpPr>
          <p:cNvPr id="7" name="Téglalap 6"/>
          <p:cNvSpPr/>
          <p:nvPr/>
        </p:nvSpPr>
        <p:spPr>
          <a:xfrm>
            <a:off x="6105523" y="6352128"/>
            <a:ext cx="5972175" cy="42797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tIns="180000" bIns="0" anchor="b">
            <a:spAutoFit/>
          </a:bodyPr>
          <a:lstStyle/>
          <a:p>
            <a:pPr marR="570"/>
            <a:r>
              <a:rPr lang="hu-HU" sz="2400" baseline="30000" dirty="0">
                <a:solidFill>
                  <a:schemeClr val="bg1"/>
                </a:solidFill>
                <a:latin typeface="Myriad Pro" panose="020B0503030403020204" pitchFamily="34" charset="0"/>
              </a:rPr>
              <a:t>A Magyar Köztársaság kikiáltása alkalmából összegyűlt tömeg </a:t>
            </a:r>
          </a:p>
        </p:txBody>
      </p:sp>
    </p:spTree>
    <p:extLst>
      <p:ext uri="{BB962C8B-B14F-4D97-AF65-F5344CB8AC3E}">
        <p14:creationId xmlns:p14="http://schemas.microsoft.com/office/powerpoint/2010/main" val="27492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38111" y="804469"/>
            <a:ext cx="77676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Törvényi előírás szerint papíron mindenkinek volt munkája, de a gyárakon belül munkanélküliség volt. Az innovációhoz, a technikai haladáshoz nem volt elég pénz, ezért a gazdasági szerkezet elavulttá vált. Az elégedetlenséget, a hiányokat úgy kezelték, hogy a nyolcvanas években egyre több piaci jellegű döntést engedtek meg (háztáji gazdálkodás, gazdasági munkaközösség formájában), és az erőforráshiányt, illetve az életszínvonal fenntartását külföldi hitelfelvétellel kezelték.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Bár a lakosság keveset érzékelt abból, hogy az ország súlyosan eladósodott, a politikai és gazdasági problémák valódi megoldása elkerülhetetlenné vált. A politikai elit az „Ellenzéki Kerekasztal” fórumán meghatározta az új, piaci alapokon működő gazdasági rendszer megteremtésének legfontosabb szabályait, lépéseit. </a:t>
            </a: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40. A piacgazdasági rendszer kialakulása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Magyarországon – </a:t>
            </a:r>
            <a:r>
              <a:rPr lang="hu-HU" sz="2400" b="1" baseline="30000" dirty="0" smtClean="0"/>
              <a:t>A. </a:t>
            </a:r>
            <a:r>
              <a:rPr lang="hu-HU" sz="2400" b="1" baseline="30000" dirty="0">
                <a:solidFill>
                  <a:srgbClr val="007882"/>
                </a:solidFill>
              </a:rPr>
              <a:t>Hogyan alakult át a gazdasági rendszer Magyarországon?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 </a:t>
            </a:r>
            <a:endParaRPr lang="hu-HU" sz="2400" b="1" baseline="30000" dirty="0">
              <a:solidFill>
                <a:srgbClr val="007882"/>
              </a:solidFill>
              <a:latin typeface="+mn-lt"/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7905749" y="804469"/>
            <a:ext cx="4076701" cy="5905231"/>
          </a:xfrm>
          <a:prstGeom prst="roundRect">
            <a:avLst>
              <a:gd name="adj" fmla="val 334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7972425" y="876895"/>
            <a:ext cx="401002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A társadalmi-gazdasági rendszer átalakításának legfontosabb lépése a korábbi Alkotmány átalakítása volt. A módosított Alkotmány 1989. október 23-án lépett hatályba „a többpártrendszert, a parlamenti demokráciát és a szociális piacgazdaságot megvalósító jogállamba való békés átmenet elősegítése érdekében”. A foltozgatott Alkotmány helyett 2012. január 1-je óta Magyarország Alaptörvénye van hatályban. </a:t>
            </a:r>
          </a:p>
        </p:txBody>
      </p:sp>
    </p:spTree>
    <p:extLst>
      <p:ext uri="{BB962C8B-B14F-4D97-AF65-F5344CB8AC3E}">
        <p14:creationId xmlns:p14="http://schemas.microsoft.com/office/powerpoint/2010/main" val="13402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38111" y="847725"/>
            <a:ext cx="88915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1989-es politikai rendszerváltást követő években Magyarország piacgazdaságra állt át, és megszűnt a politikai diktatúra. A piacgazdaság magántulajdonon, piaci szabályozáson és a verseny szabadságán nyugszik. Ennek megteremtéséhez sok korábbi tulajdont (például földet) adtak vissza kárpótlás keretében, illetve az állami tulajdont privatizálták (magántulajdonra alakították át), ami a külföldi tőke beáramlásának nyitott utat.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átmenet során sokkhatásként érte a társadalmat a tömeges munkanélküliség megjelenése. A veszteségesen működő nagyüzemek leállása következtében közel 1,3 millió fővel csökkent a foglalkoztatottak létszáma. Különösen súlyosan érintette a leépítés a bányászatban, a kohászatban és a </a:t>
            </a:r>
            <a:r>
              <a:rPr lang="hu-HU" sz="3600" baseline="30000" dirty="0" smtClean="0"/>
              <a:t>mezőgazdaságban </a:t>
            </a:r>
            <a:r>
              <a:rPr lang="hu-HU" sz="3600" baseline="30000" dirty="0"/>
              <a:t>dolgozókat. A magánszektor és az új ágazatok (bankszektor, szolgáltatások) megjelenése ezt akkor nem tudta ellensúlyozni</a:t>
            </a:r>
            <a:r>
              <a:rPr lang="hu-HU" sz="3600" baseline="30000" dirty="0" smtClean="0"/>
              <a:t>.</a:t>
            </a:r>
            <a:endParaRPr lang="hu-HU" sz="3600" baseline="30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40. A piacgazdasági rendszer kialakulása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Magyarországon – </a:t>
            </a:r>
            <a:r>
              <a:rPr lang="hu-HU" sz="2400" b="1" baseline="30000" dirty="0" smtClean="0"/>
              <a:t>A. </a:t>
            </a:r>
            <a:r>
              <a:rPr lang="hu-HU" sz="2400" b="1" baseline="30000" dirty="0">
                <a:solidFill>
                  <a:srgbClr val="007882"/>
                </a:solidFill>
              </a:rPr>
              <a:t>Hogyan alakult át a gazdasági rendszer Magyarországon?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 </a:t>
            </a:r>
            <a:endParaRPr lang="hu-HU" sz="2400" b="1" baseline="30000" dirty="0">
              <a:solidFill>
                <a:srgbClr val="007882"/>
              </a:solidFill>
              <a:latin typeface="+mn-lt"/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9163050" y="847725"/>
            <a:ext cx="2864766" cy="5799031"/>
          </a:xfrm>
          <a:prstGeom prst="roundRect">
            <a:avLst>
              <a:gd name="adj" fmla="val 6973"/>
            </a:avLst>
          </a:prstGeom>
          <a:solidFill>
            <a:schemeClr val="bg1"/>
          </a:solidFill>
          <a:ln w="38100">
            <a:solidFill>
              <a:srgbClr val="6E3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9305925" y="967178"/>
            <a:ext cx="27218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TIPP</a:t>
            </a:r>
          </a:p>
          <a:p>
            <a:r>
              <a:rPr lang="hu-HU" sz="3600" baseline="30000" dirty="0"/>
              <a:t>Az elmúlt fél évszázad foglalkoztatási helyzetéről, a gazdasági átalakulás foglalkoztatásra gyakorolt hatásáról részletesen is olvashattok a KSH Foglalkoztatás és munkanélküliség Magyarországon (1997) című </a:t>
            </a:r>
            <a:r>
              <a:rPr lang="hu-HU" sz="3600" baseline="30000" dirty="0">
                <a:hlinkClick r:id="rId3"/>
              </a:rPr>
              <a:t>tanulmányában</a:t>
            </a:r>
            <a:r>
              <a:rPr lang="hu-HU" sz="3600" baseline="30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67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1383</Words>
  <Application>Microsoft Office PowerPoint</Application>
  <PresentationFormat>Szélesvásznú</PresentationFormat>
  <Paragraphs>57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Office-téma</vt:lpstr>
      <vt:lpstr>40. A piacgazdasági rendszer kialakulása Magyarországon </vt:lpstr>
      <vt:lpstr>PowerPoint bemutató</vt:lpstr>
      <vt:lpstr>PowerPoint bemutató</vt:lpstr>
      <vt:lpstr>PowerPoint bemutató</vt:lpstr>
      <vt:lpstr>PowerPoint bemutató</vt:lpstr>
      <vt:lpstr>Összegzés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40. A piacgazdasági rendszer kialakulása Magyarországon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Mindenár .hu</dc:creator>
  <cp:lastModifiedBy>Merényi Zsuzsanna</cp:lastModifiedBy>
  <cp:revision>203</cp:revision>
  <dcterms:created xsi:type="dcterms:W3CDTF">2016-02-25T10:27:13Z</dcterms:created>
  <dcterms:modified xsi:type="dcterms:W3CDTF">2016-04-14T10:55:27Z</dcterms:modified>
</cp:coreProperties>
</file>