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355" r:id="rId3"/>
    <p:sldId id="383" r:id="rId4"/>
    <p:sldId id="424" r:id="rId5"/>
    <p:sldId id="425" r:id="rId6"/>
    <p:sldId id="372" r:id="rId7"/>
    <p:sldId id="388" r:id="rId8"/>
    <p:sldId id="426" r:id="rId9"/>
    <p:sldId id="427" r:id="rId10"/>
    <p:sldId id="428" r:id="rId11"/>
    <p:sldId id="429" r:id="rId12"/>
    <p:sldId id="382" r:id="rId13"/>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882"/>
    <a:srgbClr val="00A0AE"/>
    <a:srgbClr val="00A6AE"/>
    <a:srgbClr val="6E32A0"/>
    <a:srgbClr val="FDF4AE"/>
    <a:srgbClr val="D3F4FF"/>
    <a:srgbClr val="F7EDBF"/>
    <a:srgbClr val="F1E8C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31" autoAdjust="0"/>
    <p:restoredTop sz="94660"/>
  </p:normalViewPr>
  <p:slideViewPr>
    <p:cSldViewPr snapToGrid="0">
      <p:cViewPr varScale="1">
        <p:scale>
          <a:sx n="72" d="100"/>
          <a:sy n="72"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1524000" y="1122363"/>
            <a:ext cx="9144000" cy="2387600"/>
          </a:xfrm>
        </p:spPr>
        <p:txBody>
          <a:bodyPr anchor="b"/>
          <a:lstStyle>
            <a:lvl1pPr algn="ctr">
              <a:defRPr sz="6000"/>
            </a:lvl1pPr>
          </a:lstStyle>
          <a:p>
            <a:r>
              <a:rPr lang="hu-HU"/>
              <a:t>Mintacím szerkesztése</a:t>
            </a:r>
          </a:p>
        </p:txBody>
      </p:sp>
      <p:sp>
        <p:nvSpPr>
          <p:cNvPr id="3" name="Alcím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u-HU"/>
              <a:t>Alcím mintájának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6661486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26072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724900" y="365125"/>
            <a:ext cx="2628900" cy="5811838"/>
          </a:xfrm>
        </p:spPr>
        <p:txBody>
          <a:bodyPr vert="eaVert"/>
          <a:lstStyle/>
          <a:p>
            <a:r>
              <a:rPr lang="hu-HU"/>
              <a:t>Mintacím szerkesztése</a:t>
            </a:r>
          </a:p>
        </p:txBody>
      </p:sp>
      <p:sp>
        <p:nvSpPr>
          <p:cNvPr id="3" name="Függőleges szöveg helye 2"/>
          <p:cNvSpPr>
            <a:spLocks noGrp="1"/>
          </p:cNvSpPr>
          <p:nvPr>
            <p:ph type="body" orient="vert" idx="1"/>
          </p:nvPr>
        </p:nvSpPr>
        <p:spPr>
          <a:xfrm>
            <a:off x="838200" y="365125"/>
            <a:ext cx="7734300" cy="5811838"/>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375510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2246068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831850" y="1709738"/>
            <a:ext cx="10515600" cy="2852737"/>
          </a:xfrm>
        </p:spPr>
        <p:txBody>
          <a:bodyPr anchor="b"/>
          <a:lstStyle>
            <a:lvl1pPr>
              <a:defRPr sz="6000"/>
            </a:lvl1pPr>
          </a:lstStyle>
          <a:p>
            <a:r>
              <a:rPr lang="hu-HU"/>
              <a:t>Mintacím szerkesztése</a:t>
            </a:r>
          </a:p>
        </p:txBody>
      </p:sp>
      <p:sp>
        <p:nvSpPr>
          <p:cNvPr id="3" name="Szöveg hely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u-HU"/>
              <a:t>Mintaszöveg szerkesztése</a:t>
            </a:r>
          </a:p>
        </p:txBody>
      </p:sp>
      <p:sp>
        <p:nvSpPr>
          <p:cNvPr id="4" name="Dátum helye 3"/>
          <p:cNvSpPr>
            <a:spLocks noGrp="1"/>
          </p:cNvSpPr>
          <p:nvPr>
            <p:ph type="dt" sz="half" idx="10"/>
          </p:nvPr>
        </p:nvSpPr>
        <p:spPr/>
        <p:txBody>
          <a:bodyPr/>
          <a:lstStyle/>
          <a:p>
            <a:fld id="{38B504CB-8247-424B-A5D3-1B0E1B340D4A}" type="datetimeFigureOut">
              <a:rPr lang="hu-HU" smtClean="0"/>
              <a:t>2016. 04. 01.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0649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838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6172200" y="1825625"/>
            <a:ext cx="5181600" cy="435133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107668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839788" y="365125"/>
            <a:ext cx="10515600" cy="1325563"/>
          </a:xfrm>
        </p:spPr>
        <p:txBody>
          <a:bodyPr/>
          <a:lstStyle/>
          <a:p>
            <a:r>
              <a:rPr lang="hu-HU"/>
              <a:t>Mintacím szerkesztése</a:t>
            </a:r>
          </a:p>
        </p:txBody>
      </p:sp>
      <p:sp>
        <p:nvSpPr>
          <p:cNvPr id="3" name="Szöveg hely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839788" y="2505075"/>
            <a:ext cx="5157787"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6172200" y="2505075"/>
            <a:ext cx="5183188" cy="3684588"/>
          </a:xfrm>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Dátum helye 6"/>
          <p:cNvSpPr>
            <a:spLocks noGrp="1"/>
          </p:cNvSpPr>
          <p:nvPr>
            <p:ph type="dt" sz="half" idx="10"/>
          </p:nvPr>
        </p:nvSpPr>
        <p:spPr/>
        <p:txBody>
          <a:bodyPr/>
          <a:lstStyle/>
          <a:p>
            <a:fld id="{38B504CB-8247-424B-A5D3-1B0E1B340D4A}" type="datetimeFigureOut">
              <a:rPr lang="hu-HU" smtClean="0"/>
              <a:t>2016. 04. 01.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844295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Dátum helye 2"/>
          <p:cNvSpPr>
            <a:spLocks noGrp="1"/>
          </p:cNvSpPr>
          <p:nvPr>
            <p:ph type="dt" sz="half" idx="10"/>
          </p:nvPr>
        </p:nvSpPr>
        <p:spPr/>
        <p:txBody>
          <a:bodyPr/>
          <a:lstStyle/>
          <a:p>
            <a:fld id="{38B504CB-8247-424B-A5D3-1B0E1B340D4A}" type="datetimeFigureOut">
              <a:rPr lang="hu-HU" smtClean="0"/>
              <a:t>2016. 04. 01.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980283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38B504CB-8247-424B-A5D3-1B0E1B340D4A}" type="datetimeFigureOut">
              <a:rPr lang="hu-HU" smtClean="0"/>
              <a:t>2016. 04. 01.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423035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Tartalom hely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98759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839788" y="457200"/>
            <a:ext cx="3932237" cy="1600200"/>
          </a:xfrm>
        </p:spPr>
        <p:txBody>
          <a:bodyPr anchor="b"/>
          <a:lstStyle>
            <a:lvl1pPr>
              <a:defRPr sz="3200"/>
            </a:lvl1pPr>
          </a:lstStyle>
          <a:p>
            <a:r>
              <a:rPr lang="hu-HU"/>
              <a:t>Mintacím szerkesztése</a:t>
            </a:r>
          </a:p>
        </p:txBody>
      </p:sp>
      <p:sp>
        <p:nvSpPr>
          <p:cNvPr id="3" name="Kép hely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u-HU"/>
              <a:t>Mintaszöveg szerkesztése</a:t>
            </a:r>
          </a:p>
        </p:txBody>
      </p:sp>
      <p:sp>
        <p:nvSpPr>
          <p:cNvPr id="5" name="Dátum helye 4"/>
          <p:cNvSpPr>
            <a:spLocks noGrp="1"/>
          </p:cNvSpPr>
          <p:nvPr>
            <p:ph type="dt" sz="half" idx="10"/>
          </p:nvPr>
        </p:nvSpPr>
        <p:spPr/>
        <p:txBody>
          <a:bodyPr/>
          <a:lstStyle/>
          <a:p>
            <a:fld id="{38B504CB-8247-424B-A5D3-1B0E1B340D4A}" type="datetimeFigureOut">
              <a:rPr lang="hu-HU" smtClean="0"/>
              <a:t>2016. 04. 01.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B102CB42-E189-422C-B37E-A53A271CDB1F}" type="slidenum">
              <a:rPr lang="hu-HU" smtClean="0"/>
              <a:t>‹#›</a:t>
            </a:fld>
            <a:endParaRPr lang="hu-HU"/>
          </a:p>
        </p:txBody>
      </p:sp>
    </p:spTree>
    <p:extLst>
      <p:ext uri="{BB962C8B-B14F-4D97-AF65-F5344CB8AC3E}">
        <p14:creationId xmlns:p14="http://schemas.microsoft.com/office/powerpoint/2010/main" val="3416990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a:t>Mintacím szerkesztése</a:t>
            </a:r>
          </a:p>
        </p:txBody>
      </p:sp>
      <p:sp>
        <p:nvSpPr>
          <p:cNvPr id="3" name="Szöveg hely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Dátum hely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B504CB-8247-424B-A5D3-1B0E1B340D4A}" type="datetimeFigureOut">
              <a:rPr lang="hu-HU" smtClean="0"/>
              <a:t>2016. 04. 01.</a:t>
            </a:fld>
            <a:endParaRPr lang="hu-HU"/>
          </a:p>
        </p:txBody>
      </p:sp>
      <p:sp>
        <p:nvSpPr>
          <p:cNvPr id="5" name="Élőláb hely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02CB42-E189-422C-B37E-A53A271CDB1F}" type="slidenum">
              <a:rPr lang="hu-HU" smtClean="0"/>
              <a:t>‹#›</a:t>
            </a:fld>
            <a:endParaRPr lang="hu-HU"/>
          </a:p>
        </p:txBody>
      </p:sp>
    </p:spTree>
    <p:extLst>
      <p:ext uri="{BB962C8B-B14F-4D97-AF65-F5344CB8AC3E}">
        <p14:creationId xmlns:p14="http://schemas.microsoft.com/office/powerpoint/2010/main" val="23589074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sp>
        <p:nvSpPr>
          <p:cNvPr id="2" name="Cím 1"/>
          <p:cNvSpPr>
            <a:spLocks noGrp="1"/>
          </p:cNvSpPr>
          <p:nvPr>
            <p:ph type="ctrTitle"/>
          </p:nvPr>
        </p:nvSpPr>
        <p:spPr>
          <a:xfrm>
            <a:off x="0" y="-1"/>
            <a:ext cx="12192000" cy="1790701"/>
          </a:xfrm>
        </p:spPr>
        <p:txBody>
          <a:bodyPr>
            <a:normAutofit/>
          </a:bodyPr>
          <a:lstStyle/>
          <a:p>
            <a:r>
              <a:rPr lang="hu-HU" sz="7200" b="1" baseline="30000" dirty="0">
                <a:solidFill>
                  <a:srgbClr val="007882"/>
                </a:solidFill>
                <a:latin typeface="+mn-lt"/>
              </a:rPr>
              <a:t>46. Az infláció furcsa természete </a:t>
            </a:r>
          </a:p>
        </p:txBody>
      </p:sp>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6" name="Alcím 5"/>
          <p:cNvSpPr>
            <a:spLocks noGrp="1"/>
          </p:cNvSpPr>
          <p:nvPr>
            <p:ph type="subTitle" idx="1"/>
          </p:nvPr>
        </p:nvSpPr>
        <p:spPr>
          <a:xfrm>
            <a:off x="2572680" y="2788945"/>
            <a:ext cx="8458200" cy="2353577"/>
          </a:xfrm>
        </p:spPr>
        <p:txBody>
          <a:bodyPr>
            <a:noAutofit/>
          </a:bodyPr>
          <a:lstStyle/>
          <a:p>
            <a:pPr algn="l"/>
            <a:r>
              <a:rPr lang="hu-HU" sz="4800" b="1" baseline="30000" dirty="0">
                <a:solidFill>
                  <a:srgbClr val="007882"/>
                </a:solidFill>
              </a:rPr>
              <a:t>A. Hogyan változik az árszínvonal?</a:t>
            </a:r>
          </a:p>
          <a:p>
            <a:pPr algn="l"/>
            <a:r>
              <a:rPr lang="hu-HU" sz="4800" b="1" baseline="30000" dirty="0">
                <a:solidFill>
                  <a:srgbClr val="007882"/>
                </a:solidFill>
              </a:rPr>
              <a:t>B. Kik az infláció nyertesei és vesztesei?</a:t>
            </a:r>
          </a:p>
        </p:txBody>
      </p:sp>
    </p:spTree>
    <p:extLst>
      <p:ext uri="{BB962C8B-B14F-4D97-AF65-F5344CB8AC3E}">
        <p14:creationId xmlns:p14="http://schemas.microsoft.com/office/powerpoint/2010/main" val="612167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Téglalap 8"/>
          <p:cNvSpPr/>
          <p:nvPr/>
        </p:nvSpPr>
        <p:spPr>
          <a:xfrm>
            <a:off x="164123" y="1422734"/>
            <a:ext cx="11885002" cy="3170099"/>
          </a:xfrm>
          <a:prstGeom prst="rect">
            <a:avLst/>
          </a:prstGeom>
        </p:spPr>
        <p:txBody>
          <a:bodyPr wrap="square">
            <a:spAutoFit/>
          </a:bodyPr>
          <a:lstStyle/>
          <a:p>
            <a:pPr>
              <a:lnSpc>
                <a:spcPts val="3000"/>
              </a:lnSpc>
              <a:spcBef>
                <a:spcPts val="1200"/>
              </a:spcBef>
            </a:pPr>
            <a:r>
              <a:rPr lang="hu-HU" sz="3600" spc="-100" baseline="30000" dirty="0"/>
              <a:t>A pénzromlás a gazdaság szereplőit nem egyformán érinti. Van, aki profitál belőle, van, aki rosszabbul jár, tehát az inflációnak köszönhetően egyfajta jövedelem-újraelosztás megy végbe. Változatlan </a:t>
            </a:r>
            <a:r>
              <a:rPr lang="hu-HU" sz="3600" spc="-100" baseline="30000" dirty="0" err="1"/>
              <a:t>törlesz­tő­részlet</a:t>
            </a:r>
            <a:r>
              <a:rPr lang="hu-HU" sz="3600" spc="-100" baseline="30000" dirty="0"/>
              <a:t> mellett az adósok nyerhetnek az inflációval, a hitelezők veszthetnek. A befektetőket is érheti veszteség, ha az adott devizában felhalmozott megtakarításuk hozama nem ellensúlyozza az azonos időszak alatt bekövetkező értékcsökkenést. Ennek </a:t>
            </a:r>
            <a:br>
              <a:rPr lang="hu-HU" sz="3600" spc="-100" baseline="30000" dirty="0"/>
            </a:br>
            <a:r>
              <a:rPr lang="hu-HU" sz="3600" spc="-100" baseline="30000" dirty="0"/>
              <a:t>időben történő felismerése szintén a pénzügyi tervezés </a:t>
            </a:r>
            <a:br>
              <a:rPr lang="hu-HU" sz="3600" spc="-100" baseline="30000" dirty="0"/>
            </a:br>
            <a:r>
              <a:rPr lang="hu-HU" sz="3600" spc="-100" baseline="30000" dirty="0"/>
              <a:t>része, azaz a pénztulajdonosoknak más formában kell </a:t>
            </a:r>
            <a:br>
              <a:rPr lang="hu-HU" sz="3600" spc="-100" baseline="30000" dirty="0"/>
            </a:br>
            <a:r>
              <a:rPr lang="hu-HU" sz="3600" spc="-100" baseline="30000" dirty="0"/>
              <a:t>biztosítaniuk pénzük értékállóságát. </a:t>
            </a:r>
          </a:p>
        </p:txBody>
      </p:sp>
      <p:sp>
        <p:nvSpPr>
          <p:cNvPr id="14"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a:t>
            </a:r>
          </a:p>
        </p:txBody>
      </p:sp>
      <p:sp>
        <p:nvSpPr>
          <p:cNvPr id="15" name="Téglalap 14"/>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007882"/>
                </a:solidFill>
              </a:rPr>
              <a:t>Kik az infláció nyertesei és vesztesei?</a:t>
            </a:r>
          </a:p>
        </p:txBody>
      </p:sp>
      <p:pic>
        <p:nvPicPr>
          <p:cNvPr id="2" name="Kép 1"/>
          <p:cNvPicPr>
            <a:picLocks noChangeAspect="1"/>
          </p:cNvPicPr>
          <p:nvPr/>
        </p:nvPicPr>
        <p:blipFill rotWithShape="1">
          <a:blip r:embed="rId3" cstate="print">
            <a:extLst>
              <a:ext uri="{28A0092B-C50C-407E-A947-70E740481C1C}">
                <a14:useLocalDpi xmlns:a14="http://schemas.microsoft.com/office/drawing/2010/main" val="0"/>
              </a:ext>
            </a:extLst>
          </a:blip>
          <a:srcRect l="13998" r="-13998"/>
          <a:stretch/>
        </p:blipFill>
        <p:spPr>
          <a:xfrm>
            <a:off x="7134225" y="2907024"/>
            <a:ext cx="5612138" cy="3741425"/>
          </a:xfrm>
          <a:prstGeom prst="rect">
            <a:avLst/>
          </a:prstGeom>
        </p:spPr>
      </p:pic>
      <p:sp>
        <p:nvSpPr>
          <p:cNvPr id="5" name="Téglalap 4"/>
          <p:cNvSpPr/>
          <p:nvPr/>
        </p:nvSpPr>
        <p:spPr>
          <a:xfrm>
            <a:off x="164123" y="4592833"/>
            <a:ext cx="6970102" cy="2385718"/>
          </a:xfrm>
          <a:prstGeom prst="rect">
            <a:avLst/>
          </a:prstGeom>
        </p:spPr>
        <p:txBody>
          <a:bodyPr wrap="square">
            <a:spAutoFit/>
          </a:bodyPr>
          <a:lstStyle/>
          <a:p>
            <a:pPr algn="just">
              <a:lnSpc>
                <a:spcPts val="3000"/>
              </a:lnSpc>
              <a:spcBef>
                <a:spcPts val="1200"/>
              </a:spcBef>
            </a:pPr>
            <a:r>
              <a:rPr lang="hu-HU" sz="3600" spc="-100" baseline="30000" dirty="0"/>
              <a:t>A fogyasztói árak emelkedése általában nem azonos mértékű a különböző áruk között. Akinek fogyasztói kosarában az átlagnál kisebb mértékben dráguló áruk találhatók, azok jól járnak. Viszont az átlagnál jobban dráguló termékeket tartalmazó keresleti áruszerkezettel rendelkezők hátrányba kerülnek. </a:t>
            </a:r>
          </a:p>
        </p:txBody>
      </p:sp>
    </p:spTree>
    <p:extLst>
      <p:ext uri="{BB962C8B-B14F-4D97-AF65-F5344CB8AC3E}">
        <p14:creationId xmlns:p14="http://schemas.microsoft.com/office/powerpoint/2010/main" val="1189896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4"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 </a:t>
            </a:r>
            <a:r>
              <a:rPr lang="hu-HU" sz="2400" b="1" baseline="30000" dirty="0"/>
              <a:t>B. </a:t>
            </a:r>
            <a:r>
              <a:rPr lang="hu-HU" sz="2400" b="1" baseline="30000" dirty="0">
                <a:solidFill>
                  <a:srgbClr val="007882"/>
                </a:solidFill>
              </a:rPr>
              <a:t>Kik az infláció nyertesei és vesztesei?</a:t>
            </a:r>
            <a:r>
              <a:rPr lang="hu-HU" sz="2400" b="1" baseline="30000" dirty="0">
                <a:solidFill>
                  <a:srgbClr val="007882"/>
                </a:solidFill>
                <a:latin typeface="+mn-lt"/>
              </a:rPr>
              <a:t> </a:t>
            </a:r>
          </a:p>
        </p:txBody>
      </p:sp>
      <p:pic>
        <p:nvPicPr>
          <p:cNvPr id="3" name="Kép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123" y="5171050"/>
            <a:ext cx="7589227" cy="1510736"/>
          </a:xfrm>
          <a:prstGeom prst="rect">
            <a:avLst/>
          </a:prstGeom>
        </p:spPr>
      </p:pic>
      <p:sp>
        <p:nvSpPr>
          <p:cNvPr id="10" name="Lekerekített téglalap 9"/>
          <p:cNvSpPr/>
          <p:nvPr/>
        </p:nvSpPr>
        <p:spPr>
          <a:xfrm>
            <a:off x="4960537" y="7179320"/>
            <a:ext cx="2907324" cy="3986594"/>
          </a:xfrm>
          <a:prstGeom prst="roundRect">
            <a:avLst>
              <a:gd name="adj" fmla="val 5881"/>
            </a:avLst>
          </a:prstGeom>
          <a:solidFill>
            <a:schemeClr val="bg1"/>
          </a:solidFill>
          <a:ln w="38100">
            <a:solidFill>
              <a:srgbClr val="6E32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1" name="Téglalap 10"/>
          <p:cNvSpPr/>
          <p:nvPr/>
        </p:nvSpPr>
        <p:spPr>
          <a:xfrm>
            <a:off x="4960537" y="7265290"/>
            <a:ext cx="2907323" cy="3785652"/>
          </a:xfrm>
          <a:prstGeom prst="rect">
            <a:avLst/>
          </a:prstGeom>
        </p:spPr>
        <p:txBody>
          <a:bodyPr wrap="square">
            <a:spAutoFit/>
          </a:bodyPr>
          <a:lstStyle/>
          <a:p>
            <a:r>
              <a:rPr lang="hu-HU" sz="3600" b="1" baseline="30000" dirty="0"/>
              <a:t>TIPP</a:t>
            </a:r>
          </a:p>
          <a:p>
            <a:r>
              <a:rPr lang="hu-HU" sz="3600" baseline="30000" dirty="0"/>
              <a:t>A KSH interaktív oldalán kísérheted figyelemmel, hogyan alakult a fogyasztói árak változása az egyes lakossági kiadási főcsoportokban 2000-től napjainkig.</a:t>
            </a:r>
          </a:p>
        </p:txBody>
      </p:sp>
      <p:sp>
        <p:nvSpPr>
          <p:cNvPr id="12" name="Lekerekített téglalap 11"/>
          <p:cNvSpPr/>
          <p:nvPr/>
        </p:nvSpPr>
        <p:spPr>
          <a:xfrm>
            <a:off x="7867861" y="943244"/>
            <a:ext cx="4156197" cy="5734376"/>
          </a:xfrm>
          <a:prstGeom prst="roundRect">
            <a:avLst>
              <a:gd name="adj" fmla="val 3994"/>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3" name="Téglalap 12"/>
          <p:cNvSpPr/>
          <p:nvPr/>
        </p:nvSpPr>
        <p:spPr>
          <a:xfrm>
            <a:off x="7909259" y="1129374"/>
            <a:ext cx="4114799" cy="5632311"/>
          </a:xfrm>
          <a:prstGeom prst="rect">
            <a:avLst/>
          </a:prstGeom>
        </p:spPr>
        <p:txBody>
          <a:bodyPr wrap="square">
            <a:spAutoFit/>
          </a:bodyPr>
          <a:lstStyle/>
          <a:p>
            <a:r>
              <a:rPr lang="hu-HU" sz="3600" b="1" baseline="30000" dirty="0"/>
              <a:t>Jó, ha tudod!</a:t>
            </a:r>
          </a:p>
          <a:p>
            <a:pPr algn="just"/>
            <a:r>
              <a:rPr lang="hu-HU" sz="3600" baseline="30000" dirty="0"/>
              <a:t>1946. augusztus elsején vezették be Magyarország ma is hivatalos fizetőeszközét, a forintot, ami 2016-ban ünnepli hetvenedik születésnapját. 1946-ban a forintot aranyalapú valutaként határozták meg. Egy kilogramm színarany 13 200 forintnak (ma több millió forintnak) felelt meg, ebből következően 1 forint 0,0757575 gramm színarannyal volt egyenértékű, de nem váltották be közvetlenül. </a:t>
            </a:r>
          </a:p>
        </p:txBody>
      </p:sp>
      <p:sp>
        <p:nvSpPr>
          <p:cNvPr id="9" name="Téglalap 8"/>
          <p:cNvSpPr/>
          <p:nvPr/>
        </p:nvSpPr>
        <p:spPr>
          <a:xfrm>
            <a:off x="164123" y="941464"/>
            <a:ext cx="7703738" cy="4324261"/>
          </a:xfrm>
          <a:prstGeom prst="rect">
            <a:avLst/>
          </a:prstGeom>
        </p:spPr>
        <p:txBody>
          <a:bodyPr wrap="square">
            <a:spAutoFit/>
          </a:bodyPr>
          <a:lstStyle/>
          <a:p>
            <a:pPr algn="just">
              <a:lnSpc>
                <a:spcPts val="3000"/>
              </a:lnSpc>
              <a:spcBef>
                <a:spcPts val="1200"/>
              </a:spcBef>
            </a:pPr>
            <a:r>
              <a:rPr lang="hu-HU" sz="3600" spc="-100" baseline="30000" dirty="0"/>
              <a:t>Eltérően érinti az infláció a bérek reálértékének változását és így az alkalmazottakat. Képzeljünk el egy olyan országot, ahol sokan dolgoznak az állami szektorban államilag szabályozott munkabérért! Ha az állam megígéri, hogy a fizetéseket és a nyugdíjakat évente 3 százalékkal emeli, akkor nem mindegy, hogy az infláció hogyan alakul. Ha az infláció éves átlagos mértéke nem éri el a 3 százalékot, akkor ezek a jövedelemtulajdonosok jól járnak, mert a jövedelmük reálértéke növekszik. 10 százalék feletti éves átlagos infláció esetén viszont a fenti jövedelem-tulajdonosok sokat veszítenek reálértéken. A pénzünk tényleges értékét a reálérték, az inflációs rátával korrigált érték mutatja.</a:t>
            </a:r>
          </a:p>
        </p:txBody>
      </p:sp>
    </p:spTree>
    <p:extLst>
      <p:ext uri="{BB962C8B-B14F-4D97-AF65-F5344CB8AC3E}">
        <p14:creationId xmlns:p14="http://schemas.microsoft.com/office/powerpoint/2010/main" val="2418449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7" name="Alcím 5"/>
          <p:cNvSpPr>
            <a:spLocks noGrp="1"/>
          </p:cNvSpPr>
          <p:nvPr>
            <p:ph type="subTitle" idx="1"/>
          </p:nvPr>
        </p:nvSpPr>
        <p:spPr>
          <a:xfrm>
            <a:off x="117157" y="2008554"/>
            <a:ext cx="11893867" cy="3277821"/>
          </a:xfrm>
        </p:spPr>
        <p:txBody>
          <a:bodyPr>
            <a:noAutofit/>
          </a:bodyPr>
          <a:lstStyle/>
          <a:p>
            <a:pPr algn="just">
              <a:lnSpc>
                <a:spcPts val="3000"/>
              </a:lnSpc>
              <a:spcBef>
                <a:spcPts val="1200"/>
              </a:spcBef>
            </a:pPr>
            <a:r>
              <a:rPr lang="hu-HU" sz="3600" b="1" baseline="30000" dirty="0">
                <a:solidFill>
                  <a:srgbClr val="007882"/>
                </a:solidFill>
              </a:rPr>
              <a:t>Hogyan változik az árszínvonal?</a:t>
            </a:r>
            <a:r>
              <a:rPr lang="hu-HU" sz="3600" baseline="30000" dirty="0">
                <a:solidFill>
                  <a:srgbClr val="007882"/>
                </a:solidFill>
              </a:rPr>
              <a:t> </a:t>
            </a:r>
            <a:r>
              <a:rPr lang="hu-HU" sz="3600" baseline="30000" dirty="0"/>
              <a:t>Az infláció mértékével emelkedik az árszínvonal, ez lehet alacsony, magas vagy hiperinfláció. Az árszínvonal csökkenését deflációnak hívjuk. Megfelelő gazdasági működést hiperinfláció esetén nem lehet fenntartani, ilyenkor határozott gazdasági reformokra és általában új pénz bevezetésére van szükség.</a:t>
            </a:r>
          </a:p>
          <a:p>
            <a:pPr algn="just">
              <a:lnSpc>
                <a:spcPts val="3000"/>
              </a:lnSpc>
              <a:spcBef>
                <a:spcPts val="1200"/>
              </a:spcBef>
            </a:pPr>
            <a:r>
              <a:rPr lang="hu-HU" sz="3600" b="1" baseline="30000" dirty="0">
                <a:solidFill>
                  <a:srgbClr val="007882"/>
                </a:solidFill>
              </a:rPr>
              <a:t>Kik az infláció nyertesei és vesztesei?</a:t>
            </a:r>
            <a:r>
              <a:rPr lang="hu-HU" sz="3600" baseline="30000" dirty="0">
                <a:solidFill>
                  <a:srgbClr val="007882"/>
                </a:solidFill>
              </a:rPr>
              <a:t> </a:t>
            </a:r>
            <a:r>
              <a:rPr lang="hu-HU" sz="3600" baseline="30000" dirty="0"/>
              <a:t>A gazdaság szereplőit nem egyformán érinti az infláció.  A rögzített hitel </a:t>
            </a:r>
            <a:r>
              <a:rPr lang="hu-HU" sz="3600" baseline="30000" dirty="0" err="1"/>
              <a:t>törlesztőrészletei</a:t>
            </a:r>
            <a:r>
              <a:rPr lang="hu-HU" sz="3600" baseline="30000" dirty="0"/>
              <a:t> reálértékének csökkenésén keresztül a hitelfelvevők nyernek, a hitelt nyújtók veszítenek az inflációval. Az infláció további vesztesei azok lesznek, akik vagyonukat készpénzben tartják vagy rögzített jövedelemmel rendelkeznek.</a:t>
            </a:r>
            <a:endParaRPr lang="hu-HU" sz="3600" spc="-100" baseline="30000" dirty="0"/>
          </a:p>
        </p:txBody>
      </p:sp>
      <p:sp>
        <p:nvSpPr>
          <p:cNvPr id="8" name="Cím 1"/>
          <p:cNvSpPr>
            <a:spLocks noGrp="1"/>
          </p:cNvSpPr>
          <p:nvPr>
            <p:ph type="ctrTitle"/>
          </p:nvPr>
        </p:nvSpPr>
        <p:spPr>
          <a:xfrm>
            <a:off x="0" y="-1"/>
            <a:ext cx="12192000" cy="1790701"/>
          </a:xfrm>
        </p:spPr>
        <p:txBody>
          <a:bodyPr>
            <a:normAutofit/>
          </a:bodyPr>
          <a:lstStyle/>
          <a:p>
            <a:r>
              <a:rPr lang="hu-HU" sz="7200" b="1" baseline="30000" dirty="0">
                <a:solidFill>
                  <a:srgbClr val="007882"/>
                </a:solidFill>
                <a:latin typeface="+mn-lt"/>
              </a:rPr>
              <a:t>46. Az infláció furcsa természete </a:t>
            </a:r>
          </a:p>
        </p:txBody>
      </p:sp>
    </p:spTree>
    <p:extLst>
      <p:ext uri="{BB962C8B-B14F-4D97-AF65-F5344CB8AC3E}">
        <p14:creationId xmlns:p14="http://schemas.microsoft.com/office/powerpoint/2010/main" val="3189660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6" y="1362076"/>
            <a:ext cx="4707060" cy="5295899"/>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47649" y="1524284"/>
            <a:ext cx="4621336" cy="5262979"/>
          </a:xfrm>
          <a:prstGeom prst="rect">
            <a:avLst/>
          </a:prstGeom>
        </p:spPr>
        <p:txBody>
          <a:bodyPr wrap="square">
            <a:spAutoFit/>
          </a:bodyPr>
          <a:lstStyle/>
          <a:p>
            <a:r>
              <a:rPr lang="hu-HU" sz="3600" b="1" baseline="30000" dirty="0"/>
              <a:t>Pengő­milliárdosok </a:t>
            </a:r>
          </a:p>
          <a:p>
            <a:pPr algn="just"/>
            <a:r>
              <a:rPr lang="hu-HU" sz="3600" baseline="30000" dirty="0"/>
              <a:t>Molnár Évi a régi pénzek között egészen hihetetlen címletekre is bukkant. Egymillió </a:t>
            </a:r>
            <a:r>
              <a:rPr lang="hu-HU" sz="3600" baseline="30000" dirty="0" err="1"/>
              <a:t>milpengő</a:t>
            </a:r>
            <a:r>
              <a:rPr lang="hu-HU" sz="3600" baseline="30000" dirty="0"/>
              <a:t> és egymillió </a:t>
            </a:r>
            <a:r>
              <a:rPr lang="hu-HU" sz="3600" baseline="30000" dirty="0" err="1"/>
              <a:t>bilpengő</a:t>
            </a:r>
            <a:r>
              <a:rPr lang="hu-HU" sz="3600" baseline="30000" dirty="0"/>
              <a:t> – rengeteg nullával. A numizmatikus elmondta, hogy a második világháború előtt pengő volt a fizetőeszköz, de 1946-tól már nincs ilyen forgalomban. A gyűjtők körében viszont ma is népszerűek ezek a bankók, bár csak jelképes értékük van. Anyu nevetve mondta: „Mennyi milliárdos lehetett akkoriban!”</a:t>
            </a: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a:t>
            </a:r>
          </a:p>
        </p:txBody>
      </p:sp>
      <p:sp>
        <p:nvSpPr>
          <p:cNvPr id="13" name="Téglalap 12"/>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007882"/>
                </a:solidFill>
              </a:rPr>
              <a:t>Hogyan változik az árszínvonal?</a:t>
            </a:r>
          </a:p>
        </p:txBody>
      </p:sp>
      <p:pic>
        <p:nvPicPr>
          <p:cNvPr id="2" name="Kép 1"/>
          <p:cNvPicPr>
            <a:picLocks noChangeAspect="1"/>
          </p:cNvPicPr>
          <p:nvPr/>
        </p:nvPicPr>
        <p:blipFill rotWithShape="1">
          <a:blip r:embed="rId3">
            <a:extLst>
              <a:ext uri="{28A0092B-C50C-407E-A947-70E740481C1C}">
                <a14:useLocalDpi xmlns:a14="http://schemas.microsoft.com/office/drawing/2010/main" val="0"/>
              </a:ext>
            </a:extLst>
          </a:blip>
          <a:srcRect l="27072" r="-27072"/>
          <a:stretch/>
        </p:blipFill>
        <p:spPr>
          <a:xfrm>
            <a:off x="5118450" y="1362076"/>
            <a:ext cx="9359495" cy="5295899"/>
          </a:xfrm>
          <a:prstGeom prst="rect">
            <a:avLst/>
          </a:prstGeom>
        </p:spPr>
      </p:pic>
    </p:spTree>
    <p:extLst>
      <p:ext uri="{BB962C8B-B14F-4D97-AF65-F5344CB8AC3E}">
        <p14:creationId xmlns:p14="http://schemas.microsoft.com/office/powerpoint/2010/main" val="3367336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5" name="Lekerekített téglalap 14"/>
          <p:cNvSpPr/>
          <p:nvPr/>
        </p:nvSpPr>
        <p:spPr>
          <a:xfrm>
            <a:off x="161925" y="847726"/>
            <a:ext cx="11912845" cy="5857874"/>
          </a:xfrm>
          <a:prstGeom prst="roundRect">
            <a:avLst>
              <a:gd name="adj" fmla="val 4034"/>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p:cNvSpPr/>
          <p:nvPr/>
        </p:nvSpPr>
        <p:spPr>
          <a:xfrm>
            <a:off x="247651" y="962026"/>
            <a:ext cx="11753850" cy="1015663"/>
          </a:xfrm>
          <a:prstGeom prst="rect">
            <a:avLst/>
          </a:prstGeom>
        </p:spPr>
        <p:txBody>
          <a:bodyPr wrap="square">
            <a:spAutoFit/>
          </a:bodyPr>
          <a:lstStyle/>
          <a:p>
            <a:pPr algn="just">
              <a:lnSpc>
                <a:spcPts val="3000"/>
              </a:lnSpc>
              <a:spcBef>
                <a:spcPts val="1200"/>
              </a:spcBef>
            </a:pPr>
            <a:r>
              <a:rPr lang="hu-HU" sz="3600" baseline="30000" dirty="0"/>
              <a:t>A táblázat segítségével állapítsd meg, hányszorosára nőttek az árak 1960 és 2014 között! </a:t>
            </a:r>
          </a:p>
          <a:p>
            <a:pPr algn="just">
              <a:lnSpc>
                <a:spcPts val="3000"/>
              </a:lnSpc>
              <a:spcBef>
                <a:spcPts val="1200"/>
              </a:spcBef>
            </a:pPr>
            <a:r>
              <a:rPr lang="hu-HU" sz="3600" baseline="30000" dirty="0"/>
              <a:t>Keresd meg a legmagasabb és legalacsonyabb inflációjú évtizedet! </a:t>
            </a:r>
            <a:r>
              <a:rPr lang="hu-HU" sz="3600" baseline="30000" dirty="0" err="1"/>
              <a:t>Hányszoros</a:t>
            </a:r>
            <a:r>
              <a:rPr lang="hu-HU" sz="3600" baseline="30000" dirty="0"/>
              <a:t> a különbség?</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 </a:t>
            </a:r>
            <a:r>
              <a:rPr lang="hu-HU" sz="2400" b="1" baseline="30000" dirty="0"/>
              <a:t>A. </a:t>
            </a:r>
            <a:r>
              <a:rPr lang="hu-HU" sz="2400" b="1" baseline="30000" dirty="0">
                <a:solidFill>
                  <a:srgbClr val="007882"/>
                </a:solidFill>
              </a:rPr>
              <a:t>Hogyan változik az árszínvonal?</a:t>
            </a:r>
            <a:r>
              <a:rPr lang="hu-HU" sz="2400" b="1" baseline="30000" dirty="0">
                <a:solidFill>
                  <a:srgbClr val="007882"/>
                </a:solidFill>
                <a:latin typeface="+mn-lt"/>
              </a:rPr>
              <a:t> </a:t>
            </a:r>
          </a:p>
        </p:txBody>
      </p:sp>
      <p:pic>
        <p:nvPicPr>
          <p:cNvPr id="2" name="Kép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62250" y="1902106"/>
            <a:ext cx="9312520" cy="4803494"/>
          </a:xfrm>
          <a:prstGeom prst="rect">
            <a:avLst/>
          </a:prstGeom>
        </p:spPr>
      </p:pic>
      <p:sp>
        <p:nvSpPr>
          <p:cNvPr id="3" name="Téglalap 2"/>
          <p:cNvSpPr/>
          <p:nvPr/>
        </p:nvSpPr>
        <p:spPr>
          <a:xfrm>
            <a:off x="247650" y="1977689"/>
            <a:ext cx="2441331" cy="4478149"/>
          </a:xfrm>
          <a:prstGeom prst="rect">
            <a:avLst/>
          </a:prstGeom>
        </p:spPr>
        <p:txBody>
          <a:bodyPr wrap="square">
            <a:spAutoFit/>
          </a:bodyPr>
          <a:lstStyle/>
          <a:p>
            <a:pPr algn="just">
              <a:lnSpc>
                <a:spcPts val="3000"/>
              </a:lnSpc>
              <a:spcBef>
                <a:spcPts val="1200"/>
              </a:spcBef>
            </a:pPr>
            <a:r>
              <a:rPr lang="hu-HU" sz="3600" baseline="30000" dirty="0"/>
              <a:t>Melyik évben volt a legmagasabb éves infláció? Milyen történelmi esemény köthető ehhez az időszakhoz?</a:t>
            </a:r>
          </a:p>
          <a:p>
            <a:pPr algn="just">
              <a:lnSpc>
                <a:spcPts val="3000"/>
              </a:lnSpc>
              <a:spcBef>
                <a:spcPts val="1200"/>
              </a:spcBef>
            </a:pPr>
            <a:r>
              <a:rPr lang="hu-HU" sz="3600" baseline="30000" dirty="0"/>
              <a:t>Nézz utána az interneten, hogy mit neveznek hiperinflációnak!</a:t>
            </a:r>
            <a:endParaRPr lang="hu-HU" sz="3600" spc="-100" baseline="30000" dirty="0"/>
          </a:p>
        </p:txBody>
      </p:sp>
    </p:spTree>
    <p:extLst>
      <p:ext uri="{BB962C8B-B14F-4D97-AF65-F5344CB8AC3E}">
        <p14:creationId xmlns:p14="http://schemas.microsoft.com/office/powerpoint/2010/main" val="40364602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5" name="Lekerekített téglalap 4"/>
          <p:cNvSpPr/>
          <p:nvPr/>
        </p:nvSpPr>
        <p:spPr>
          <a:xfrm>
            <a:off x="161926" y="1362076"/>
            <a:ext cx="4524374" cy="5295899"/>
          </a:xfrm>
          <a:prstGeom prst="roundRect">
            <a:avLst>
              <a:gd name="adj" fmla="val 3601"/>
            </a:avLst>
          </a:prstGeom>
          <a:solidFill>
            <a:srgbClr val="FDF4AE"/>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3" name="Téglalap 2"/>
          <p:cNvSpPr/>
          <p:nvPr/>
        </p:nvSpPr>
        <p:spPr>
          <a:xfrm>
            <a:off x="247649" y="1524284"/>
            <a:ext cx="4343401" cy="5262979"/>
          </a:xfrm>
          <a:prstGeom prst="rect">
            <a:avLst/>
          </a:prstGeom>
        </p:spPr>
        <p:txBody>
          <a:bodyPr wrap="square">
            <a:spAutoFit/>
          </a:bodyPr>
          <a:lstStyle/>
          <a:p>
            <a:pPr algn="just"/>
            <a:r>
              <a:rPr lang="hu-HU" sz="3600" b="1" baseline="30000" dirty="0"/>
              <a:t>Sztrájkol a vasút </a:t>
            </a:r>
          </a:p>
          <a:p>
            <a:pPr algn="just"/>
            <a:r>
              <a:rPr lang="hu-HU" sz="3600" baseline="30000" dirty="0"/>
              <a:t>Évi egy otthon töltött hétvége után nem tudott visszautazni a kollégiumba. A vasutasok ugyanis sztrájkba léptek, mivel a bértárgyalásokon nem sikerült megállapodni a jövő évi béremelésről. Szeretnének évi 3 százalékos reálbéremelést elérni, de a munkáltatók csak 2 százalékot tartanak elfogadhatónak. Évi nem érti, egy százalék miatt miért kell az ország közlekedését megbénítani.</a:t>
            </a:r>
          </a:p>
        </p:txBody>
      </p:sp>
      <p:sp>
        <p:nvSpPr>
          <p:cNvPr id="11"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a:t>
            </a:r>
          </a:p>
        </p:txBody>
      </p:sp>
      <p:sp>
        <p:nvSpPr>
          <p:cNvPr id="13" name="Téglalap 12"/>
          <p:cNvSpPr/>
          <p:nvPr/>
        </p:nvSpPr>
        <p:spPr>
          <a:xfrm>
            <a:off x="0" y="858405"/>
            <a:ext cx="12192000" cy="584775"/>
          </a:xfrm>
          <a:prstGeom prst="rect">
            <a:avLst/>
          </a:prstGeom>
        </p:spPr>
        <p:txBody>
          <a:bodyPr wrap="square">
            <a:spAutoFit/>
          </a:bodyPr>
          <a:lstStyle/>
          <a:p>
            <a:pPr algn="ctr"/>
            <a:r>
              <a:rPr lang="hu-HU" sz="4800" b="1" baseline="30000" dirty="0"/>
              <a:t>B. </a:t>
            </a:r>
            <a:r>
              <a:rPr lang="hu-HU" sz="4800" b="1" baseline="30000" dirty="0">
                <a:solidFill>
                  <a:srgbClr val="007882"/>
                </a:solidFill>
              </a:rPr>
              <a:t>Kik az infláció nyertesei és vesztesei?</a:t>
            </a:r>
          </a:p>
        </p:txBody>
      </p:sp>
      <p:pic>
        <p:nvPicPr>
          <p:cNvPr id="6" name="Kép 5"/>
          <p:cNvPicPr>
            <a:picLocks noChangeAspect="1"/>
          </p:cNvPicPr>
          <p:nvPr/>
        </p:nvPicPr>
        <p:blipFill rotWithShape="1">
          <a:blip r:embed="rId3">
            <a:extLst>
              <a:ext uri="{28A0092B-C50C-407E-A947-70E740481C1C}">
                <a14:useLocalDpi xmlns:a14="http://schemas.microsoft.com/office/drawing/2010/main" val="0"/>
              </a:ext>
            </a:extLst>
          </a:blip>
          <a:srcRect l="8655" r="-8655"/>
          <a:stretch/>
        </p:blipFill>
        <p:spPr>
          <a:xfrm>
            <a:off x="4848226" y="1630465"/>
            <a:ext cx="8398929" cy="4752381"/>
          </a:xfrm>
          <a:prstGeom prst="rect">
            <a:avLst/>
          </a:prstGeom>
        </p:spPr>
      </p:pic>
    </p:spTree>
    <p:extLst>
      <p:ext uri="{BB962C8B-B14F-4D97-AF65-F5344CB8AC3E}">
        <p14:creationId xmlns:p14="http://schemas.microsoft.com/office/powerpoint/2010/main" val="82792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15" name="Lekerekített téglalap 14"/>
          <p:cNvSpPr/>
          <p:nvPr/>
        </p:nvSpPr>
        <p:spPr>
          <a:xfrm>
            <a:off x="161925" y="847726"/>
            <a:ext cx="11912845" cy="5857874"/>
          </a:xfrm>
          <a:prstGeom prst="roundRect">
            <a:avLst>
              <a:gd name="adj" fmla="val 4034"/>
            </a:avLst>
          </a:prstGeom>
          <a:solidFill>
            <a:srgbClr val="D3F4FF"/>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6" name="Téglalap 15"/>
          <p:cNvSpPr/>
          <p:nvPr/>
        </p:nvSpPr>
        <p:spPr>
          <a:xfrm>
            <a:off x="247651" y="962026"/>
            <a:ext cx="11753850" cy="2477601"/>
          </a:xfrm>
          <a:prstGeom prst="rect">
            <a:avLst/>
          </a:prstGeom>
        </p:spPr>
        <p:txBody>
          <a:bodyPr wrap="square">
            <a:spAutoFit/>
          </a:bodyPr>
          <a:lstStyle/>
          <a:p>
            <a:pPr algn="just">
              <a:lnSpc>
                <a:spcPts val="3000"/>
              </a:lnSpc>
              <a:spcBef>
                <a:spcPts val="1200"/>
              </a:spcBef>
            </a:pPr>
            <a:r>
              <a:rPr lang="hu-HU" sz="3600" baseline="30000" dirty="0"/>
              <a:t>Segíts Évinek elmagyarázni, hogy mit jelentenek ezek a tárgyalások! A mellékelt táblázat adatai alapján válaszolj az alábbi kérdésekre! </a:t>
            </a:r>
          </a:p>
          <a:p>
            <a:pPr algn="just">
              <a:lnSpc>
                <a:spcPts val="3000"/>
              </a:lnSpc>
              <a:spcBef>
                <a:spcPts val="1200"/>
              </a:spcBef>
            </a:pPr>
            <a:r>
              <a:rPr lang="hu-HU" sz="3600" baseline="30000" dirty="0"/>
              <a:t>Mekkora volt a 2010–2014-es időszakban a </a:t>
            </a:r>
            <a:r>
              <a:rPr lang="hu-HU" sz="3600" baseline="30000" dirty="0" err="1"/>
              <a:t>fogyasztóiár-index</a:t>
            </a:r>
            <a:r>
              <a:rPr lang="hu-HU" sz="3600" baseline="30000" dirty="0"/>
              <a:t> növekedése? </a:t>
            </a:r>
          </a:p>
          <a:p>
            <a:pPr algn="just">
              <a:lnSpc>
                <a:spcPts val="3000"/>
              </a:lnSpc>
              <a:spcBef>
                <a:spcPts val="1200"/>
              </a:spcBef>
            </a:pPr>
            <a:r>
              <a:rPr lang="hu-HU" sz="3600" baseline="30000" dirty="0"/>
              <a:t>Mennyi volt a fenti időszakban a nominálisbér-emelés összesen százalékos formában? </a:t>
            </a:r>
          </a:p>
          <a:p>
            <a:pPr algn="just">
              <a:lnSpc>
                <a:spcPts val="3000"/>
              </a:lnSpc>
              <a:spcBef>
                <a:spcPts val="1200"/>
              </a:spcBef>
            </a:pPr>
            <a:r>
              <a:rPr lang="hu-HU" sz="3600" baseline="30000" dirty="0"/>
              <a:t>Ha 3 százalékos reálbér-növekedés a cél, sikerült-e ezt elérni 2013-ban, illetve 2014-ben?</a:t>
            </a:r>
          </a:p>
        </p:txBody>
      </p:sp>
      <p:sp>
        <p:nvSpPr>
          <p:cNvPr id="8"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 </a:t>
            </a:r>
            <a:r>
              <a:rPr lang="hu-HU" sz="2400" b="1" baseline="30000" dirty="0"/>
              <a:t>B. </a:t>
            </a:r>
            <a:r>
              <a:rPr lang="hu-HU" sz="2400" b="1" baseline="30000" dirty="0">
                <a:solidFill>
                  <a:srgbClr val="007882"/>
                </a:solidFill>
              </a:rPr>
              <a:t>Kik az infláció nyertesei és vesztesei?</a:t>
            </a:r>
          </a:p>
        </p:txBody>
      </p:sp>
      <p:pic>
        <p:nvPicPr>
          <p:cNvPr id="5" name="Kép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7651" y="3439627"/>
            <a:ext cx="11753850" cy="3176090"/>
          </a:xfrm>
          <a:prstGeom prst="rect">
            <a:avLst/>
          </a:prstGeom>
        </p:spPr>
      </p:pic>
    </p:spTree>
    <p:extLst>
      <p:ext uri="{BB962C8B-B14F-4D97-AF65-F5344CB8AC3E}">
        <p14:creationId xmlns:p14="http://schemas.microsoft.com/office/powerpoint/2010/main" val="498889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00A6AE">
                <a:alpha val="9804"/>
              </a:srgbClr>
            </a:gs>
            <a:gs pos="100000">
              <a:srgbClr val="00A0AE">
                <a:alpha val="24706"/>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7" name="Cím 1"/>
          <p:cNvSpPr>
            <a:spLocks noGrp="1"/>
          </p:cNvSpPr>
          <p:nvPr>
            <p:ph type="ctrTitle"/>
          </p:nvPr>
        </p:nvSpPr>
        <p:spPr>
          <a:xfrm>
            <a:off x="0" y="2172677"/>
            <a:ext cx="12192000" cy="1219200"/>
          </a:xfrm>
        </p:spPr>
        <p:txBody>
          <a:bodyPr>
            <a:normAutofit/>
          </a:bodyPr>
          <a:lstStyle/>
          <a:p>
            <a:r>
              <a:rPr lang="hu-HU" sz="7200" b="1" baseline="30000" dirty="0">
                <a:solidFill>
                  <a:srgbClr val="007882"/>
                </a:solidFill>
                <a:latin typeface="+mn-lt"/>
              </a:rPr>
              <a:t>Összegzés</a:t>
            </a:r>
          </a:p>
        </p:txBody>
      </p:sp>
      <p:sp>
        <p:nvSpPr>
          <p:cNvPr id="8" name="Téglalap 7"/>
          <p:cNvSpPr/>
          <p:nvPr/>
        </p:nvSpPr>
        <p:spPr>
          <a:xfrm>
            <a:off x="0" y="3552122"/>
            <a:ext cx="12192000" cy="707886"/>
          </a:xfrm>
          <a:prstGeom prst="rect">
            <a:avLst/>
          </a:prstGeom>
        </p:spPr>
        <p:txBody>
          <a:bodyPr wrap="square">
            <a:spAutoFit/>
          </a:bodyPr>
          <a:lstStyle/>
          <a:p>
            <a:pPr algn="ctr"/>
            <a:r>
              <a:rPr lang="hu-HU" sz="6000" i="0" u="none" strike="noStrike" baseline="30000" dirty="0">
                <a:solidFill>
                  <a:srgbClr val="000000"/>
                </a:solidFill>
              </a:rPr>
              <a:t>A legfontosabb tudnivalók</a:t>
            </a:r>
          </a:p>
        </p:txBody>
      </p:sp>
    </p:spTree>
    <p:extLst>
      <p:ext uri="{BB962C8B-B14F-4D97-AF65-F5344CB8AC3E}">
        <p14:creationId xmlns:p14="http://schemas.microsoft.com/office/powerpoint/2010/main" val="1605525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Téglalap 8"/>
          <p:cNvSpPr/>
          <p:nvPr/>
        </p:nvSpPr>
        <p:spPr>
          <a:xfrm>
            <a:off x="164123" y="1422734"/>
            <a:ext cx="11728694" cy="3708708"/>
          </a:xfrm>
          <a:prstGeom prst="rect">
            <a:avLst/>
          </a:prstGeom>
        </p:spPr>
        <p:txBody>
          <a:bodyPr wrap="square">
            <a:spAutoFit/>
          </a:bodyPr>
          <a:lstStyle/>
          <a:p>
            <a:pPr algn="just">
              <a:lnSpc>
                <a:spcPts val="3000"/>
              </a:lnSpc>
              <a:spcBef>
                <a:spcPts val="1200"/>
              </a:spcBef>
            </a:pPr>
            <a:r>
              <a:rPr lang="hu-HU" sz="3600" baseline="30000" dirty="0"/>
              <a:t>Az infláció tartós árszínvonal-emelkedést jelent, ami tehát általános áremelkedésre utal, és az egységnyi pénz értéktelenedését is jelzi. A defláció az infláció ellentéteként határozható meg, azaz olyan jelenségként, amikor az idő múlásával csökken az általános árszínvonal. Ennek pozitív hatásai mellett a gazdaságra nézve hosszú távon negatív kihatása is lehet. Az infláció és a defláció csak folyamatként értelmezhető, az egyszeri, például áruhiányból adódó, hirtelen áremelkedést nem soroljuk az infláció kategóriájába.</a:t>
            </a:r>
          </a:p>
          <a:p>
            <a:pPr algn="just">
              <a:lnSpc>
                <a:spcPts val="3000"/>
              </a:lnSpc>
              <a:spcBef>
                <a:spcPts val="1200"/>
              </a:spcBef>
            </a:pPr>
            <a:r>
              <a:rPr lang="hu-HU" sz="3600" baseline="30000" dirty="0"/>
              <a:t>Hivatalosan a Központi Statisztikai Hivatal közli az árszínvonal alakulását, köztük a minket leginkább érintő </a:t>
            </a:r>
            <a:r>
              <a:rPr lang="hu-HU" sz="3600" baseline="30000" dirty="0" err="1"/>
              <a:t>fogyasztóiár-index</a:t>
            </a:r>
            <a:r>
              <a:rPr lang="hu-HU" sz="3600" baseline="30000" dirty="0"/>
              <a:t> változását (angol nyelvű megfelelője: CPI, azaz </a:t>
            </a:r>
            <a:r>
              <a:rPr lang="hu-HU" sz="3600" baseline="30000" dirty="0" err="1"/>
              <a:t>Consumer</a:t>
            </a:r>
            <a:r>
              <a:rPr lang="hu-HU" sz="3600" baseline="30000" dirty="0"/>
              <a:t> Price Index). </a:t>
            </a:r>
          </a:p>
        </p:txBody>
      </p:sp>
      <p:sp>
        <p:nvSpPr>
          <p:cNvPr id="14"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a:t>
            </a:r>
          </a:p>
        </p:txBody>
      </p:sp>
      <p:sp>
        <p:nvSpPr>
          <p:cNvPr id="15" name="Téglalap 14"/>
          <p:cNvSpPr/>
          <p:nvPr/>
        </p:nvSpPr>
        <p:spPr>
          <a:xfrm>
            <a:off x="0" y="858405"/>
            <a:ext cx="12192000" cy="584775"/>
          </a:xfrm>
          <a:prstGeom prst="rect">
            <a:avLst/>
          </a:prstGeom>
        </p:spPr>
        <p:txBody>
          <a:bodyPr wrap="square">
            <a:spAutoFit/>
          </a:bodyPr>
          <a:lstStyle/>
          <a:p>
            <a:pPr algn="ctr"/>
            <a:r>
              <a:rPr lang="hu-HU" sz="4800" b="1" baseline="30000" dirty="0"/>
              <a:t>A. </a:t>
            </a:r>
            <a:r>
              <a:rPr lang="hu-HU" sz="4800" b="1" baseline="30000" dirty="0">
                <a:solidFill>
                  <a:srgbClr val="007882"/>
                </a:solidFill>
              </a:rPr>
              <a:t>Hogyan változik az árszínvonal?</a:t>
            </a:r>
          </a:p>
        </p:txBody>
      </p:sp>
      <p:pic>
        <p:nvPicPr>
          <p:cNvPr id="21" name="Kép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5" y="5189721"/>
            <a:ext cx="11805232" cy="1469821"/>
          </a:xfrm>
          <a:prstGeom prst="rect">
            <a:avLst/>
          </a:prstGeom>
        </p:spPr>
      </p:pic>
    </p:spTree>
    <p:extLst>
      <p:ext uri="{BB962C8B-B14F-4D97-AF65-F5344CB8AC3E}">
        <p14:creationId xmlns:p14="http://schemas.microsoft.com/office/powerpoint/2010/main" val="2749249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Téglalap 8"/>
          <p:cNvSpPr/>
          <p:nvPr/>
        </p:nvSpPr>
        <p:spPr>
          <a:xfrm>
            <a:off x="164123" y="925166"/>
            <a:ext cx="5880627" cy="5463483"/>
          </a:xfrm>
          <a:prstGeom prst="rect">
            <a:avLst/>
          </a:prstGeom>
        </p:spPr>
        <p:txBody>
          <a:bodyPr wrap="square">
            <a:spAutoFit/>
          </a:bodyPr>
          <a:lstStyle/>
          <a:p>
            <a:pPr algn="just">
              <a:lnSpc>
                <a:spcPts val="3000"/>
              </a:lnSpc>
              <a:spcBef>
                <a:spcPts val="1200"/>
              </a:spcBef>
            </a:pPr>
            <a:r>
              <a:rPr lang="hu-HU" sz="3600" baseline="30000" dirty="0"/>
              <a:t>A statisztikusok hasonlóan járnak el, mint a családi kiadások esetében. Termékkosarat alakítottak ki, és a kosárban található termékek (2015-ben 935 darab) árváltozását mérik, illetve viszonyítják az induló, például előző évi árakhoz. A termékkosárban azokat a fogyasztási cikkeket és olyan arányban veszik figyelembe, amelyek jól tükrözik Magyarország lakosságának fogyasztását. A módosult és a kiinduló árak, más néven bázisárak hányadosa mutatja az árszínvonal-változást, az árindexet. Ha csak </a:t>
            </a:r>
            <a:r>
              <a:rPr lang="hu-HU" sz="3600" baseline="30000"/>
              <a:t>az árváltozást </a:t>
            </a:r>
            <a:r>
              <a:rPr lang="hu-HU" sz="3600" baseline="30000" dirty="0"/>
              <a:t>viszonyítjuk a bázisárakhoz, akkor az inflációs rátát kapjuk.</a:t>
            </a:r>
            <a:r>
              <a:rPr lang="hu-HU" sz="3600" dirty="0"/>
              <a:t> </a:t>
            </a:r>
            <a:endParaRPr lang="hu-HU" sz="3600" baseline="30000" dirty="0"/>
          </a:p>
        </p:txBody>
      </p:sp>
      <p:sp>
        <p:nvSpPr>
          <p:cNvPr id="14"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 </a:t>
            </a:r>
            <a:r>
              <a:rPr lang="hu-HU" sz="2400" b="1" baseline="30000" dirty="0"/>
              <a:t>A. </a:t>
            </a:r>
            <a:r>
              <a:rPr lang="hu-HU" sz="2400" b="1" baseline="30000" dirty="0">
                <a:solidFill>
                  <a:srgbClr val="007882"/>
                </a:solidFill>
              </a:rPr>
              <a:t>Hogyan változik az árszínvonal?</a:t>
            </a:r>
            <a:r>
              <a:rPr lang="hu-HU" sz="2400" b="1" baseline="30000" dirty="0">
                <a:solidFill>
                  <a:srgbClr val="007882"/>
                </a:solidFill>
                <a:latin typeface="+mn-lt"/>
              </a:rPr>
              <a:t> </a:t>
            </a:r>
          </a:p>
        </p:txBody>
      </p:sp>
      <p:pic>
        <p:nvPicPr>
          <p:cNvPr id="11" name="Kép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455" y="754383"/>
            <a:ext cx="5047386" cy="5646417"/>
          </a:xfrm>
          <a:prstGeom prst="rect">
            <a:avLst/>
          </a:prstGeom>
        </p:spPr>
      </p:pic>
    </p:spTree>
    <p:extLst>
      <p:ext uri="{BB962C8B-B14F-4D97-AF65-F5344CB8AC3E}">
        <p14:creationId xmlns:p14="http://schemas.microsoft.com/office/powerpoint/2010/main" val="307430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rgbClr val="007882">
                <a:alpha val="10000"/>
              </a:srgbClr>
            </a:gs>
            <a:gs pos="100000">
              <a:srgbClr val="00A0AE">
                <a:alpha val="25000"/>
              </a:srgbClr>
            </a:gs>
          </a:gsLst>
          <a:lin ang="3600000" scaled="0"/>
        </a:gradFill>
        <a:effectLst/>
      </p:bgPr>
    </p:bg>
    <p:spTree>
      <p:nvGrpSpPr>
        <p:cNvPr id="1" name=""/>
        <p:cNvGrpSpPr/>
        <p:nvPr/>
      </p:nvGrpSpPr>
      <p:grpSpPr>
        <a:xfrm>
          <a:off x="0" y="0"/>
          <a:ext cx="0" cy="0"/>
          <a:chOff x="0" y="0"/>
          <a:chExt cx="0" cy="0"/>
        </a:xfrm>
      </p:grpSpPr>
      <p:pic>
        <p:nvPicPr>
          <p:cNvPr id="4" name="Picture 2" descr="C:\Users\Dobosi Andrea\Desktop\penziranytu_logo_vektoros.png"/>
          <p:cNvPicPr>
            <a:picLocks noChangeAspect="1" noChangeArrowheads="1"/>
          </p:cNvPicPr>
          <p:nvPr/>
        </p:nvPicPr>
        <p:blipFill>
          <a:blip r:embed="rId2" cstate="print"/>
          <a:srcRect/>
          <a:stretch>
            <a:fillRect/>
          </a:stretch>
        </p:blipFill>
        <p:spPr bwMode="auto">
          <a:xfrm>
            <a:off x="9869760" y="0"/>
            <a:ext cx="2322240" cy="671119"/>
          </a:xfrm>
          <a:prstGeom prst="rect">
            <a:avLst/>
          </a:prstGeom>
          <a:noFill/>
        </p:spPr>
      </p:pic>
      <p:sp>
        <p:nvSpPr>
          <p:cNvPr id="9" name="Téglalap 8"/>
          <p:cNvSpPr/>
          <p:nvPr/>
        </p:nvSpPr>
        <p:spPr>
          <a:xfrm>
            <a:off x="866774" y="925166"/>
            <a:ext cx="5505451" cy="5093702"/>
          </a:xfrm>
          <a:prstGeom prst="rect">
            <a:avLst/>
          </a:prstGeom>
        </p:spPr>
        <p:txBody>
          <a:bodyPr wrap="square">
            <a:spAutoFit/>
          </a:bodyPr>
          <a:lstStyle/>
          <a:p>
            <a:pPr algn="just">
              <a:lnSpc>
                <a:spcPts val="3000"/>
              </a:lnSpc>
              <a:spcBef>
                <a:spcPts val="1200"/>
              </a:spcBef>
            </a:pPr>
            <a:r>
              <a:rPr lang="hu-HU" sz="3600" baseline="30000" dirty="0"/>
              <a:t>Az inflációt csoportosíthatjuk a mértéke alapján is. Megkülönböztetünk alacsony, magas és hiperinflációt, illetve deflációt. Az infláció mértékének változása a piacon kínálatként megjelenő árumennyiség és a fizetőképes kereslet közötti különbségre vezethető vissza. A kínálatot az eladók képviselik, a keresletet a vevők. Ha túl nagy a fizetőképes kereslet az árumennyiséghez képest, az árszínvonal-emelkedést eredményezhet. A kiváltó ok szerint az infláció két alaptípusát különböztetjük meg: a keresleti és a kínálati inflációt.</a:t>
            </a:r>
            <a:endParaRPr lang="hu-HU" sz="3600" spc="-100" baseline="30000" dirty="0"/>
          </a:p>
        </p:txBody>
      </p:sp>
      <p:sp>
        <p:nvSpPr>
          <p:cNvPr id="14" name="Cím 1"/>
          <p:cNvSpPr txBox="1">
            <a:spLocks/>
          </p:cNvSpPr>
          <p:nvPr/>
        </p:nvSpPr>
        <p:spPr>
          <a:xfrm>
            <a:off x="0" y="0"/>
            <a:ext cx="9869760" cy="42783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hu-HU" sz="2400" b="1" baseline="30000" dirty="0">
                <a:solidFill>
                  <a:srgbClr val="007882"/>
                </a:solidFill>
                <a:latin typeface="+mn-lt"/>
              </a:rPr>
              <a:t>46. Az infláció furcsa természete – </a:t>
            </a:r>
            <a:r>
              <a:rPr lang="hu-HU" sz="2400" b="1" baseline="30000" dirty="0"/>
              <a:t>A. </a:t>
            </a:r>
            <a:r>
              <a:rPr lang="hu-HU" sz="2400" b="1" baseline="30000" dirty="0">
                <a:solidFill>
                  <a:srgbClr val="007882"/>
                </a:solidFill>
              </a:rPr>
              <a:t>Hogyan változik az árszínvonal?</a:t>
            </a:r>
            <a:r>
              <a:rPr lang="hu-HU" sz="2400" b="1" baseline="30000" dirty="0">
                <a:solidFill>
                  <a:srgbClr val="007882"/>
                </a:solidFill>
                <a:latin typeface="+mn-lt"/>
              </a:rPr>
              <a:t> </a:t>
            </a:r>
          </a:p>
        </p:txBody>
      </p:sp>
      <p:sp>
        <p:nvSpPr>
          <p:cNvPr id="17" name="Lekerekített téglalap 16"/>
          <p:cNvSpPr/>
          <p:nvPr/>
        </p:nvSpPr>
        <p:spPr>
          <a:xfrm>
            <a:off x="6743700" y="925166"/>
            <a:ext cx="4806217" cy="4951759"/>
          </a:xfrm>
          <a:prstGeom prst="roundRect">
            <a:avLst>
              <a:gd name="adj" fmla="val 3994"/>
            </a:avLst>
          </a:prstGeom>
          <a:solidFill>
            <a:schemeClr val="accent2">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
        <p:nvSpPr>
          <p:cNvPr id="18" name="Téglalap 17"/>
          <p:cNvSpPr/>
          <p:nvPr/>
        </p:nvSpPr>
        <p:spPr>
          <a:xfrm>
            <a:off x="6743700" y="992167"/>
            <a:ext cx="4806217" cy="5078313"/>
          </a:xfrm>
          <a:prstGeom prst="rect">
            <a:avLst/>
          </a:prstGeom>
        </p:spPr>
        <p:txBody>
          <a:bodyPr wrap="square">
            <a:spAutoFit/>
          </a:bodyPr>
          <a:lstStyle/>
          <a:p>
            <a:r>
              <a:rPr lang="hu-HU" sz="3600" b="1" baseline="30000" dirty="0"/>
              <a:t>Jó, ha tudod!</a:t>
            </a:r>
          </a:p>
          <a:p>
            <a:pPr algn="just">
              <a:lnSpc>
                <a:spcPts val="3000"/>
              </a:lnSpc>
            </a:pPr>
            <a:r>
              <a:rPr lang="hu-HU" sz="3600" baseline="30000" dirty="0"/>
              <a:t>A referenciahozam az a hozam, amely az adott befektetési forma átlaghozamát mutatja meg. Ehhez érdemes mérni a hasonló befektetések hasznát. Ez egyrészt segít az érdeklődőknek abban, hogy a hasonló befektetések teljesítményét összemérhessék, így döntéseiket könnyebben meghozhassák, másrészt iránymutatást ad a befektetést kezelő intézmények megítéléséhez is.</a:t>
            </a:r>
          </a:p>
        </p:txBody>
      </p:sp>
    </p:spTree>
    <p:extLst>
      <p:ext uri="{BB962C8B-B14F-4D97-AF65-F5344CB8AC3E}">
        <p14:creationId xmlns:p14="http://schemas.microsoft.com/office/powerpoint/2010/main" val="994868625"/>
      </p:ext>
    </p:extLst>
  </p:cSld>
  <p:clrMapOvr>
    <a:masterClrMapping/>
  </p:clrMapOvr>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2326</TotalTime>
  <Words>1112</Words>
  <Application>Microsoft Office PowerPoint</Application>
  <PresentationFormat>Szélesvásznú</PresentationFormat>
  <Paragraphs>46</Paragraphs>
  <Slides>12</Slides>
  <Notes>0</Notes>
  <HiddenSlides>0</HiddenSlides>
  <MMClips>0</MMClips>
  <ScaleCrop>false</ScaleCrop>
  <HeadingPairs>
    <vt:vector size="6" baseType="variant">
      <vt:variant>
        <vt:lpstr>Használt betűtípusok</vt:lpstr>
      </vt:variant>
      <vt:variant>
        <vt:i4>3</vt:i4>
      </vt:variant>
      <vt:variant>
        <vt:lpstr>Téma</vt:lpstr>
      </vt:variant>
      <vt:variant>
        <vt:i4>1</vt:i4>
      </vt:variant>
      <vt:variant>
        <vt:lpstr>Diacímek</vt:lpstr>
      </vt:variant>
      <vt:variant>
        <vt:i4>12</vt:i4>
      </vt:variant>
    </vt:vector>
  </HeadingPairs>
  <TitlesOfParts>
    <vt:vector size="16" baseType="lpstr">
      <vt:lpstr>Arial</vt:lpstr>
      <vt:lpstr>Calibri</vt:lpstr>
      <vt:lpstr>Calibri Light</vt:lpstr>
      <vt:lpstr>Office-téma</vt:lpstr>
      <vt:lpstr>46. Az infláció furcsa természete </vt:lpstr>
      <vt:lpstr>PowerPoint-bemutató</vt:lpstr>
      <vt:lpstr>PowerPoint-bemutató</vt:lpstr>
      <vt:lpstr>PowerPoint-bemutató</vt:lpstr>
      <vt:lpstr>PowerPoint-bemutató</vt:lpstr>
      <vt:lpstr>Összegzés</vt:lpstr>
      <vt:lpstr>PowerPoint-bemutató</vt:lpstr>
      <vt:lpstr>PowerPoint-bemutató</vt:lpstr>
      <vt:lpstr>PowerPoint-bemutató</vt:lpstr>
      <vt:lpstr>PowerPoint-bemutató</vt:lpstr>
      <vt:lpstr>PowerPoint-bemutató</vt:lpstr>
      <vt:lpstr>46. Az infláció furcsa természete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Mindenár .hu</dc:creator>
  <cp:lastModifiedBy>Merényi Zsuzsanna</cp:lastModifiedBy>
  <cp:revision>239</cp:revision>
  <dcterms:created xsi:type="dcterms:W3CDTF">2016-02-25T10:27:13Z</dcterms:created>
  <dcterms:modified xsi:type="dcterms:W3CDTF">2016-04-01T14:22:42Z</dcterms:modified>
</cp:coreProperties>
</file>