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453" r:id="rId3"/>
    <p:sldId id="455" r:id="rId4"/>
    <p:sldId id="458" r:id="rId5"/>
    <p:sldId id="372" r:id="rId6"/>
    <p:sldId id="447" r:id="rId7"/>
    <p:sldId id="459" r:id="rId8"/>
    <p:sldId id="460" r:id="rId9"/>
    <p:sldId id="461" r:id="rId10"/>
    <p:sldId id="462" r:id="rId11"/>
    <p:sldId id="463" r:id="rId12"/>
    <p:sldId id="382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vh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udasbazis.sulinet.hu/hu/tarsadalomtudomanyok/tortenelem/az-ujkor-1492-1914/az-allam-szerepenek-megvaltozasa/az-allam-uj-feladata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53–54. Az állam szerepvállalása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062892" y="2788945"/>
            <a:ext cx="10986233" cy="2353577"/>
          </a:xfrm>
        </p:spPr>
        <p:txBody>
          <a:bodyPr>
            <a:noAutofit/>
          </a:bodyPr>
          <a:lstStyle/>
          <a:p>
            <a:pPr algn="l"/>
            <a:r>
              <a:rPr lang="hu-HU" sz="4800" b="1" baseline="30000" dirty="0">
                <a:solidFill>
                  <a:srgbClr val="007882"/>
                </a:solidFill>
              </a:rPr>
              <a:t>A. Mi az állam? </a:t>
            </a:r>
          </a:p>
          <a:p>
            <a:pPr algn="l"/>
            <a:r>
              <a:rPr lang="hu-HU" sz="4800" b="1" baseline="30000" dirty="0">
                <a:solidFill>
                  <a:srgbClr val="007882"/>
                </a:solidFill>
              </a:rPr>
              <a:t>B. Milyen okok miatt vállal szerepet az állam a gazdaságban? 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164123" y="901477"/>
            <a:ext cx="75606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külső hatások (</a:t>
            </a:r>
            <a:r>
              <a:rPr lang="hu-HU" sz="3600" baseline="30000" dirty="0" err="1"/>
              <a:t>externáliák</a:t>
            </a:r>
            <a:r>
              <a:rPr lang="hu-HU" sz="3600" baseline="30000" dirty="0"/>
              <a:t>) problémája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err="1"/>
              <a:t>Externáliák</a:t>
            </a:r>
            <a:r>
              <a:rPr lang="hu-HU" sz="3600" baseline="30000" dirty="0"/>
              <a:t> vagy külső gazdasági hatások akkor lépnek fel, amikor egy bizonyos tevékenységből származó költségek vagy előnyök olyan szereplőnél jelennek meg, aki a tevékenységben nem kívánt részt venni.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Ilyen </a:t>
            </a:r>
            <a:r>
              <a:rPr lang="hu-HU" sz="3600" baseline="30000" dirty="0" err="1"/>
              <a:t>externália</a:t>
            </a:r>
            <a:r>
              <a:rPr lang="hu-HU" sz="3600" baseline="30000" dirty="0"/>
              <a:t> lehet például egy környezetszennyező gyár, amely rontja az ott élők életminőségét, vagy egy gyümölcsös mellett létrehozott méhészet, amely növeli a termőképességet.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Kedvező esetben a külső hatás által befolyásolt személy számára az </a:t>
            </a:r>
            <a:r>
              <a:rPr lang="hu-HU" sz="3600" baseline="30000" dirty="0" err="1"/>
              <a:t>externália</a:t>
            </a:r>
            <a:r>
              <a:rPr lang="hu-HU" sz="3600" baseline="30000" dirty="0"/>
              <a:t> pozitívan befolyásolja a környezetét, és többletnyereség keletkezik, kedvezőtlen esetben negatív </a:t>
            </a:r>
            <a:r>
              <a:rPr lang="hu-HU" sz="3600" baseline="30000" dirty="0" err="1"/>
              <a:t>externália</a:t>
            </a:r>
            <a:r>
              <a:rPr lang="hu-HU" sz="3600" baseline="30000" dirty="0"/>
              <a:t> lép fel  többletköltséggel és veszteséggel párosulva. 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53–54. Az állam szerepvállalása 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Milyen okok miatt vállal szerepet az állam a gazdaságban? 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934324" y="771525"/>
            <a:ext cx="4153634" cy="5968028"/>
          </a:xfrm>
          <a:prstGeom prst="roundRect">
            <a:avLst>
              <a:gd name="adj" fmla="val 296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7934324" y="901477"/>
            <a:ext cx="4153633" cy="5956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Potyautas magatartásnak nevezi a közgazdaságtan azt a jelenséget, amikor az emberek a közjavakból való részesedésüket, fogyasztásukat igyekeznek maximalizálni, és a közös költségekből való részvállalást (adók befizetését) pedig minimalizálni. Ez a hozzáállás egyrészt erkölcsileg kifogásolható, másrészt látni kell, hogy a közös költségek, mint forrás megteremtése nélkül a közjavak mennyisége és minőségi színvonala is csökken.</a:t>
            </a:r>
          </a:p>
        </p:txBody>
      </p:sp>
    </p:spTree>
    <p:extLst>
      <p:ext uri="{BB962C8B-B14F-4D97-AF65-F5344CB8AC3E}">
        <p14:creationId xmlns:p14="http://schemas.microsoft.com/office/powerpoint/2010/main" val="369724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164123" y="766966"/>
            <a:ext cx="6693877" cy="615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közjavak termelése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tiszta közjavak jellemzői, hogy közvetlenül nem fizetünk értük, használatukból senki sem zárható  ki, fogyasztásuk  gyakran közösen történik. A tiszta közjavak esetében nincs szó piaci szempontokról, fogyasztásuk során nincs verseny. A közjavak fogyasztása nem változtatja meg vagy csökkenti a többiek lehetőségeit, azaz ők is képesek ebből fogyasztani. A tiszta közjavakat közösségi, társadalmi alapon kell létrehozni.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Közjavak lehetnek például az oltások, ezeket ne csak azok kapják meg, akik megtehetik, hogy megvásárolják; ugyanígy iskolába ne csak azok járhassanak, akik ki tudják fizetni az oktatás költségeit, hanem minden iskolás korú gyerek.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53–54. Az állam szerepvállalása - </a:t>
            </a:r>
            <a:r>
              <a:rPr lang="hu-HU" sz="2400" b="1" baseline="30000" dirty="0"/>
              <a:t>B </a:t>
            </a:r>
            <a:r>
              <a:rPr lang="hu-HU" sz="2400" b="1" baseline="30000" dirty="0">
                <a:solidFill>
                  <a:srgbClr val="007882"/>
                </a:solidFill>
              </a:rPr>
              <a:t>Milyen okok miatt vállal szerepet az állam a gazdaságban? 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29" y="766966"/>
            <a:ext cx="4040531" cy="39098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4170710"/>
            <a:ext cx="4259535" cy="28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17157" y="1790700"/>
            <a:ext cx="11893867" cy="3277821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 az állam?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Az állam egy olyan politikai szervezet, amely egy adott földrajzi területen, leggyakrabban egy-egy országon belül a legfőbb hatalommal rendelkezik. Az általa irányított intézményrendszeren keresztül megalkotja és betartatja a jogszabályokat; a beszedett adókból és egyéb bevételekből fenntartja a rendőrséget és katonaságot; iskolákat és egészségügyi intézményeket működtet; infrastruktúrát (például hidakat, utakat, csatornahálózatot) épít. Feladata a gazdasági működés jogi és intézményi kereteinek biztosítása mellett a piac stabilizációja, a jövedelmek újraelosztása és a közjavak termelése vagy termeltetése (allokáció).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Milyen okok miatt vállal szerepet az állam a gazdaságban?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Az állam szerepvállalását a gazdaságban a piaci működés ellentmondásainak szabályozása, a külső hatások (</a:t>
            </a:r>
            <a:r>
              <a:rPr lang="hu-HU" sz="3600" baseline="30000" dirty="0" err="1"/>
              <a:t>externáliák</a:t>
            </a:r>
            <a:r>
              <a:rPr lang="hu-HU" sz="3600" baseline="30000" dirty="0"/>
              <a:t>) problémája és a közjavak előállítása teszi szükségessé. </a:t>
            </a:r>
            <a:endParaRPr lang="hu-HU" sz="3600" spc="-100" baseline="30000" dirty="0"/>
          </a:p>
        </p:txBody>
      </p:sp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53–54. Az állam szerepvállalása </a:t>
            </a: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428752"/>
            <a:ext cx="6027861" cy="5172074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1926" y="1590574"/>
            <a:ext cx="60278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Mindent vagy semmit?   </a:t>
            </a:r>
          </a:p>
          <a:p>
            <a:pPr algn="just"/>
            <a:r>
              <a:rPr lang="hu-HU" sz="3600" baseline="30000" dirty="0"/>
              <a:t>Molnár </a:t>
            </a:r>
            <a:r>
              <a:rPr lang="hu-HU" sz="3600" baseline="30000" dirty="0" err="1"/>
              <a:t>Petiék</a:t>
            </a:r>
            <a:r>
              <a:rPr lang="hu-HU" sz="3600" baseline="30000" dirty="0"/>
              <a:t> nem jutottak tovább a diákvállalkozások versenyének következő fordulójába, pedig megtettek mindent: üzleti tervet készítettek, befektetőknek tartottak előadást. Anyu azzal vigasztalta őket, hogy a piacgazdaságban gyakran előfordul, hogy valaki alulmarad a versenyben. Akkor inkább legyen mindenhol tervgazdaság – méltatlankodott Peti. Ám apu szerint az sem lenne jó, hiszen akkor minden gazdasági folyamatot az állam szabályozna, mint régen. De hiszen ez most is így van! – válaszolja Peti, és kutatómunkába kezd, hogy az igazát bizonyítsa.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53–54. Az állam szerepvállalása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49645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007882"/>
                </a:solidFill>
              </a:rPr>
              <a:t>Mi az állam?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51" y="1428752"/>
            <a:ext cx="9140658" cy="51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9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6" name="Lekerekített téglalap 15"/>
          <p:cNvSpPr/>
          <p:nvPr/>
        </p:nvSpPr>
        <p:spPr>
          <a:xfrm>
            <a:off x="152401" y="838201"/>
            <a:ext cx="11868150" cy="5886450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152402" y="906585"/>
            <a:ext cx="570132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táblázatok adatainak felhasználásával foglald össze, hogyan alakult az állam szerepvállalása az elmúlt 150 évben! A fő tendencia mellett milyen sajátosságokat veszel észre az USA és Svédország esetében?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Értelmezd a következő megállapítást: a XIX. században az állam „éjjeliőr” szerepet töltött be a gazdaságban!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Hogyan alakult az állam szerepvállalása Magyarországon a rendszerváltozástól napjainkig? Mi lehet a magyarázata a megfigyelhető tendenciának?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Hogyan értékeled Peti véleményét a számok tükrében?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53–54. Az állam szerepvállalása – </a:t>
            </a:r>
            <a:r>
              <a:rPr lang="hu-HU" sz="2400" b="1" baseline="30000" dirty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Mi az állam? 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78" y="931228"/>
            <a:ext cx="6041696" cy="47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53–54. Az állam szerepvállalása 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Milyen okok miatt vállal szerepet az állam a gazdaságban? 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44586" y="838201"/>
            <a:ext cx="7428522" cy="5886450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44587" y="906585"/>
            <a:ext cx="742852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Melyeket támogatnád az alábbi kormányzati programok közül, ha te dönthetnél? Állítsd a programokat fontossági sorrendbe, és indokold meg a döntésed! 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• hűtőgépcsere-program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• házszigetelések támogatása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• hulladékgazdálkodás, szelektív gyűjtés támogatása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• munkahelymegőrző programok támogatása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• társasházak felújításának támogatása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• hátrányos helyzetűek munkába állításának támogatása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• tanyagazdaságok támogatása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• agykutatás, kutatási-fejlesztési tevékenység, versenyképesség-növelő kutatások támogatása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• vállalkozások kedvezményes </a:t>
            </a:r>
            <a:r>
              <a:rPr lang="hu-HU" sz="3600" baseline="30000" dirty="0" err="1"/>
              <a:t>hitelprogamjának</a:t>
            </a:r>
            <a:r>
              <a:rPr lang="hu-HU" sz="3600" baseline="30000" dirty="0"/>
              <a:t> támogatása</a:t>
            </a:r>
          </a:p>
          <a:p>
            <a:pPr marL="358775" indent="-358775" algn="just">
              <a:lnSpc>
                <a:spcPts val="3000"/>
              </a:lnSpc>
            </a:pPr>
            <a:r>
              <a:rPr lang="hu-HU" sz="3600" baseline="30000" dirty="0"/>
              <a:t>• többgyermekes családok lakáshoz jutásának támogatása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8096738" y="838201"/>
            <a:ext cx="3923811" cy="5886450"/>
          </a:xfrm>
          <a:prstGeom prst="roundRect">
            <a:avLst>
              <a:gd name="adj" fmla="val 325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8237415" y="906584"/>
            <a:ext cx="37831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Keress és mutass be kiselőadás formájában olyan környezetszennyezési ügyet, amelyet állami-önkormányzati közreműködéssel oldottak meg!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Magyarországon hivatal és jogszabályok is szolgálják a verseny tisztaságát. Nézz utána és foglald össze a versenyszabályozás lényegét a Gazdasági Versenyhivatal </a:t>
            </a:r>
            <a:r>
              <a:rPr lang="hu-HU" sz="3600" baseline="30000" dirty="0">
                <a:hlinkClick r:id="rId3"/>
              </a:rPr>
              <a:t>honlapja</a:t>
            </a:r>
            <a:r>
              <a:rPr lang="hu-HU" sz="3600" baseline="30000" dirty="0"/>
              <a:t> segítségével!</a:t>
            </a:r>
          </a:p>
        </p:txBody>
      </p:sp>
    </p:spTree>
    <p:extLst>
      <p:ext uri="{BB962C8B-B14F-4D97-AF65-F5344CB8AC3E}">
        <p14:creationId xmlns:p14="http://schemas.microsoft.com/office/powerpoint/2010/main" val="410415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Összegzés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164123" y="1081230"/>
            <a:ext cx="614766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állam egy olyan politikai szervezet, amely egy adott földrajzi területen, leggyakrabban egy-egy országon belül a legfőbb hatalommal rendelkezik. Feladata a külső határok védelme, a belső közrend fenntartása, de az állam gondoskodik az állampolgárok számára az olyan szolgáltatásokról vagy a mindennapi élethez szükséges feltételekről, mint például az utak karbantartása vagy a tömegközlekedés. Társadalmi és politikai funkciója, hogy biztosítsa a politikai stabilitást és a demokráciát, egyeztessen a különféle társadalmi érdekcsoportok (például a szakszervezetek és a munkáltatók) között. Képviselje az ország érdekeit a nemzetközi kapcsolatokban.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53–54. Az állam szerepvállalása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49645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007882"/>
                </a:solidFill>
              </a:rPr>
              <a:t>Mi az állam?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36" y="1081230"/>
            <a:ext cx="3745543" cy="56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9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53–54. Az állam szerepvállalása – </a:t>
            </a:r>
            <a:r>
              <a:rPr lang="hu-HU" sz="2400" b="1" baseline="30000" dirty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Mi az állam? 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4" y="427839"/>
            <a:ext cx="9014528" cy="4949873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99385" y="5505555"/>
            <a:ext cx="11918463" cy="1198239"/>
          </a:xfrm>
          <a:prstGeom prst="roundRect">
            <a:avLst>
              <a:gd name="adj" fmla="val 14360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51692" y="5603382"/>
            <a:ext cx="11730893" cy="559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A Sulinet Tudásbázisában található </a:t>
            </a:r>
            <a:r>
              <a:rPr lang="hu-HU" sz="3600" baseline="30000" dirty="0">
                <a:hlinkClick r:id="rId4"/>
              </a:rPr>
              <a:t>összefoglalóban</a:t>
            </a:r>
            <a:r>
              <a:rPr lang="hu-HU" sz="3600" baseline="30000" dirty="0"/>
              <a:t> számos példát olvashattok, hogy milyen történelmi események indokolhatták az állami beavatkozás igényét. </a:t>
            </a:r>
          </a:p>
        </p:txBody>
      </p:sp>
    </p:spTree>
    <p:extLst>
      <p:ext uri="{BB962C8B-B14F-4D97-AF65-F5344CB8AC3E}">
        <p14:creationId xmlns:p14="http://schemas.microsoft.com/office/powerpoint/2010/main" val="378724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" name="Téglalap 1"/>
          <p:cNvSpPr/>
          <p:nvPr/>
        </p:nvSpPr>
        <p:spPr>
          <a:xfrm>
            <a:off x="351692" y="1081231"/>
            <a:ext cx="504092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állam az intézményrendszeren keresztül, annak segítségével megalkotja és betartatja a jogszabályokat, a beszedett adókból és egyéb bevételekből fenntartja a rendőrséget és a katonaságot, iskolákat és egészségügyi intézményeket működtet, infrastruktúrát (hidakat, utakat, csatornahálózatot) épít. 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államnak emellett fontos gazdasági befolyásoló szerepe is van, amellyel a szabad piaci verseny különféle gazdasági hátrányait mérsékli. 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5658339" y="1081231"/>
            <a:ext cx="6107478" cy="4944432"/>
          </a:xfrm>
          <a:prstGeom prst="roundRect">
            <a:avLst>
              <a:gd name="adj" fmla="val 296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720862" y="1250463"/>
            <a:ext cx="60449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r>
              <a:rPr lang="hu-HU" sz="3600" baseline="30000" dirty="0"/>
              <a:t>Még a 19. században is viszonylag ritka volt az aktív állami szerepvállalás, azaz az újraelosztási és allokációs feladatok ellátása. A 20. században több történelmi esemény, kiemelten a világháborúk, a világháborúkat követő (helyenként hatalmas) infláció és az 1929–33-as gazdasági világválság következtében már sokkal aktívabb szervezőtevékenységre volt szükség az állam részéről, ami a haditermelés szervezését és a lakossági igények ellátását, a válság kezelését, a termelés és az elosztás egyensúlyának helyreállítását jelentette. 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53–54. Az állam szerepvállalása - </a:t>
            </a:r>
            <a:r>
              <a:rPr lang="hu-HU" sz="2400" b="1" baseline="30000" dirty="0"/>
              <a:t>A </a:t>
            </a:r>
            <a:r>
              <a:rPr lang="hu-HU" sz="2400" b="1" baseline="30000" dirty="0">
                <a:solidFill>
                  <a:srgbClr val="007882"/>
                </a:solidFill>
              </a:rPr>
              <a:t>Mi az állam? </a:t>
            </a:r>
          </a:p>
        </p:txBody>
      </p:sp>
    </p:spTree>
    <p:extLst>
      <p:ext uri="{BB962C8B-B14F-4D97-AF65-F5344CB8AC3E}">
        <p14:creationId xmlns:p14="http://schemas.microsoft.com/office/powerpoint/2010/main" val="301344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53–54. Az állam szerepvállalása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496455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007882"/>
                </a:solidFill>
              </a:rPr>
              <a:t>Milyen okok miatt vállal szerepet </a:t>
            </a:r>
            <a:br>
              <a:rPr lang="hu-HU" sz="4800" b="1" baseline="30000" dirty="0">
                <a:solidFill>
                  <a:srgbClr val="007882"/>
                </a:solidFill>
              </a:rPr>
            </a:br>
            <a:r>
              <a:rPr lang="hu-HU" sz="4800" b="1" baseline="30000" dirty="0">
                <a:solidFill>
                  <a:srgbClr val="007882"/>
                </a:solidFill>
              </a:rPr>
              <a:t>az állam a gazdaságban?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r="-22681"/>
          <a:stretch/>
        </p:blipFill>
        <p:spPr>
          <a:xfrm>
            <a:off x="8154456" y="1743114"/>
            <a:ext cx="5474000" cy="394279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4370" y="1573673"/>
            <a:ext cx="802571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piaci működés ellentmondásai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Bár kétségtelen, hogy a piaci versenynek vannak előnyei, de egyúttal sok gond forrása is lehet. Tönkreteheti a gazdaság egyes szereplőit, vagy ellehetetleníti a működésüket (ilyen például az erőfölénnyel való visszaélés vagy a dömpingárak alkalmazása). A piaci erőviszonyok, lehetőségek eltérése miatt bizonyos csoportok (például a kis- és középvállalkozások) esélytelenek, védtelenek, és a megmérettetésben nem képesek felvenni a versenyt a nagyvállalatokkal. Előfordulhatnak a gazdaságban monopóliumok, olyan vállalatok, amelyek egyedül vannak az adott ágazatban. Az ő jelenlétük azért problémás, mert így megfosztják a vevőiket vagy szállítóikat a verseny lehetőségétől, előnyeitől.</a:t>
            </a:r>
          </a:p>
        </p:txBody>
      </p:sp>
    </p:spTree>
    <p:extLst>
      <p:ext uri="{BB962C8B-B14F-4D97-AF65-F5344CB8AC3E}">
        <p14:creationId xmlns:p14="http://schemas.microsoft.com/office/powerpoint/2010/main" val="270461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1162</Words>
  <Application>Microsoft Office PowerPoint</Application>
  <PresentationFormat>Szélesvásznú</PresentationFormat>
  <Paragraphs>57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53–54. Az állam szerepvállalása </vt:lpstr>
      <vt:lpstr>PowerPoint-bemutató</vt:lpstr>
      <vt:lpstr>PowerPoint-bemutató</vt:lpstr>
      <vt:lpstr>PowerPoint-bemutató</vt:lpstr>
      <vt:lpstr>Összegzés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53–54. Az állam szerepvállalása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277</cp:revision>
  <dcterms:created xsi:type="dcterms:W3CDTF">2016-02-25T10:27:13Z</dcterms:created>
  <dcterms:modified xsi:type="dcterms:W3CDTF">2016-04-01T14:29:48Z</dcterms:modified>
</cp:coreProperties>
</file>