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486" r:id="rId3"/>
    <p:sldId id="497" r:id="rId4"/>
    <p:sldId id="498" r:id="rId5"/>
    <p:sldId id="499" r:id="rId6"/>
    <p:sldId id="500" r:id="rId7"/>
    <p:sldId id="501" r:id="rId8"/>
    <p:sldId id="372" r:id="rId9"/>
    <p:sldId id="447" r:id="rId10"/>
    <p:sldId id="502" r:id="rId11"/>
    <p:sldId id="503" r:id="rId12"/>
    <p:sldId id="505" r:id="rId13"/>
    <p:sldId id="504" r:id="rId14"/>
    <p:sldId id="506" r:id="rId15"/>
    <p:sldId id="507" r:id="rId16"/>
    <p:sldId id="508" r:id="rId17"/>
    <p:sldId id="38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ecb/educational/economia/html/index.hu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nbjatek.carnation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nb-NO" sz="7200" b="1" baseline="30000" dirty="0">
                <a:solidFill>
                  <a:srgbClr val="007882"/>
                </a:solidFill>
                <a:latin typeface="+mn-lt"/>
              </a:rPr>
              <a:t>60–61. A jegybank </a:t>
            </a:r>
            <a:br>
              <a:rPr lang="hu-HU" sz="7200" b="1" baseline="30000" dirty="0">
                <a:solidFill>
                  <a:srgbClr val="007882"/>
                </a:solidFill>
                <a:latin typeface="+mn-lt"/>
              </a:rPr>
            </a:br>
            <a:r>
              <a:rPr lang="nb-NO" sz="7200" b="1" baseline="30000" dirty="0">
                <a:solidFill>
                  <a:srgbClr val="007882"/>
                </a:solidFill>
                <a:latin typeface="+mn-lt"/>
              </a:rPr>
              <a:t> a monetáris politika fellegvára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809749" y="2788945"/>
            <a:ext cx="8515351" cy="2353577"/>
          </a:xfrm>
        </p:spPr>
        <p:txBody>
          <a:bodyPr>
            <a:noAutofit/>
          </a:bodyPr>
          <a:lstStyle/>
          <a:p>
            <a:pPr marL="361950" indent="-361950" algn="l"/>
            <a:r>
              <a:rPr lang="hu-HU" sz="4800" b="1" baseline="30000" dirty="0">
                <a:solidFill>
                  <a:srgbClr val="007882"/>
                </a:solidFill>
              </a:rPr>
              <a:t>A. Jegybank vagy központi bank? </a:t>
            </a:r>
          </a:p>
          <a:p>
            <a:pPr marL="361950" indent="-361950" algn="l"/>
            <a:r>
              <a:rPr lang="hu-HU" sz="4800" b="1" baseline="30000" dirty="0">
                <a:solidFill>
                  <a:srgbClr val="007882"/>
                </a:solidFill>
              </a:rPr>
              <a:t>B. Milyen funkciói vannak a központi bankoknak?</a:t>
            </a:r>
          </a:p>
          <a:p>
            <a:pPr marL="361950" indent="-361950" algn="l"/>
            <a:r>
              <a:rPr lang="hu-HU" sz="4800" b="1" baseline="30000" dirty="0">
                <a:solidFill>
                  <a:srgbClr val="007882"/>
                </a:solidFill>
              </a:rPr>
              <a:t>C. Hogyan tudja befolyásolni a központi bank a gazdaság működését?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78155" y="1463963"/>
            <a:ext cx="6283568" cy="546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banki és nem banki pénzügyi közvetítők igen változatos formában és nagy számban vesznek részt a gazdasági életben. Elsődleges céljuk üzleti jellegű, tehát profitorientáltak. A profitért folyó verseny indokolatlan kockázatvállalásra, a jogszabályok megkerülésére is késztetheti őket, ami zavarokhoz vezethet a gazdaságban. Ezért szükség van olyan intézmény(</a:t>
            </a:r>
            <a:r>
              <a:rPr lang="hu-HU" sz="3600" baseline="30000" dirty="0" err="1"/>
              <a:t>ek</a:t>
            </a:r>
            <a:r>
              <a:rPr lang="hu-HU" sz="3600" baseline="30000" dirty="0"/>
              <a:t>)re is, amelyek nem profitorientáltak, hanem a gazdaság egészséges működéséért, a vonatkozó jogszabályok betartatásáért és minden szereplő védelméért egyaránt felelősek. (2013 óta Magyarországon ezt az összetett feladatkört teljes egészében a Magyar Nemzeti Bank látja el.)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007882"/>
                </a:solidFill>
              </a:rPr>
              <a:t>Milyen funkciói vannak a központi bankoknak?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24" y="1915312"/>
            <a:ext cx="5675314" cy="378330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6279972" y="5807054"/>
            <a:ext cx="2912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30000" dirty="0">
                <a:solidFill>
                  <a:srgbClr val="000000"/>
                </a:solidFill>
                <a:latin typeface="Myriad Pro" panose="020B0503030403020204" pitchFamily="34" charset="0"/>
              </a:rPr>
              <a:t>A Magyar </a:t>
            </a:r>
            <a:r>
              <a:rPr lang="en-GB" sz="2400" baseline="30000" dirty="0" err="1">
                <a:solidFill>
                  <a:srgbClr val="000000"/>
                </a:solidFill>
                <a:latin typeface="Myriad Pro" panose="020B0503030403020204" pitchFamily="34" charset="0"/>
              </a:rPr>
              <a:t>Nemzeti</a:t>
            </a:r>
            <a:r>
              <a:rPr lang="en-GB" sz="2400" baseline="30000" dirty="0">
                <a:solidFill>
                  <a:srgbClr val="000000"/>
                </a:solidFill>
                <a:latin typeface="Myriad Pro" panose="020B0503030403020204" pitchFamily="34" charset="0"/>
              </a:rPr>
              <a:t> Bank </a:t>
            </a:r>
            <a:r>
              <a:rPr lang="en-GB" sz="2400" baseline="30000" dirty="0" err="1">
                <a:solidFill>
                  <a:srgbClr val="000000"/>
                </a:solidFill>
                <a:latin typeface="Myriad Pro" panose="020B0503030403020204" pitchFamily="34" charset="0"/>
              </a:rPr>
              <a:t>épülete</a:t>
            </a:r>
            <a:endParaRPr lang="en-GB" sz="2400" baseline="300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0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78154" y="789354"/>
            <a:ext cx="12012246" cy="238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jegybank legfontosabb feladata a monetáris politika meghatározása, illetve a pénzügyi stabilitás megőrzése és erősítése. A pénzügyi stabilitás kifejezi, hogy a pénzügyi intézményrendszer ellenálló a gazdasági válságokkal, sokkhatásokkal szemben, és képes alapvető funkcióit betölteni. Ennek részeként rendszeresen elemzik a makrogazdasági környezetet, a pénzügyi piacok, valamint a pénzügyi közvetítők működését, és feltárják a pénzügyi rendszer stabilitását veszélyeztető kockázatokat. 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- </a:t>
            </a:r>
            <a:r>
              <a:rPr lang="hu-HU" sz="2400" b="1" baseline="30000" dirty="0"/>
              <a:t>B </a:t>
            </a:r>
            <a:r>
              <a:rPr lang="hu-HU" sz="2400" b="1" baseline="30000" dirty="0">
                <a:solidFill>
                  <a:srgbClr val="007882"/>
                </a:solidFill>
              </a:rPr>
              <a:t>Milyen funkciói vannak a központi bankoknak?</a:t>
            </a:r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5" y="3009851"/>
            <a:ext cx="8581170" cy="37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78154" y="812801"/>
            <a:ext cx="8096738" cy="615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„bankok bankja” még más alapfeladatokat is ellát: vezeti a hitelintézetek pénzforgalmi számláit, meghatározza a különféle kamatlábak mértékét, melyek közül a legfontosabb a jegybanki alapkamat. Emellett jegyzi és közzéteszi az adott ország törvényes fizetőeszközének külföldi pénznemekhez viszonyított árfolyamát.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jegybank dolga az is, hogy a lakosságot és a gazdaságot megfelelő mennyiségű és minőségű, illetve címletű készpénzzel lássa el, és kezelje az ország devizatartalékait.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Mivel a gazdaság szereplőinek pénzforgalma túlnyomórészt készpénz nélkül, bankszámlák közötti pénzmozgás útján bonyolódik, a központi bank feladata a fizetési és elszámolási rendszerek kialakítása, működésük felügyelete. A jegybank alapfeladatai ellátásához statisztikai célú adatokat/információkat gyűjt és hoz nyilvánosságra.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Milyen funkciói vannak a központi bankoknak?</a:t>
            </a:r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8174892" y="812801"/>
            <a:ext cx="3798033" cy="5869353"/>
          </a:xfrm>
          <a:prstGeom prst="roundRect">
            <a:avLst>
              <a:gd name="adj" fmla="val 5146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237415" y="914401"/>
            <a:ext cx="3735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központi bankok elsődleges célja az árstabilitás elérése és fenntartása, valamint az ország gazdaságpolitikájának támogatása. Ezt szolgálja a hazai jegybanktörvény is, amely az MNB számára elsődleges célként az árstabilitás elérését és fenntartását írja elő összhangban a széles körben elterjedt nemzetközi gyakorlattal és az Európai Unió jogszabályaival.</a:t>
            </a:r>
          </a:p>
        </p:txBody>
      </p:sp>
    </p:spTree>
    <p:extLst>
      <p:ext uri="{BB962C8B-B14F-4D97-AF65-F5344CB8AC3E}">
        <p14:creationId xmlns:p14="http://schemas.microsoft.com/office/powerpoint/2010/main" val="58606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78154" y="812801"/>
            <a:ext cx="83861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2013-as új jegybanktörvény ezeken a feladatokon túl új szerepköröket is a Magyar Nemzeti Bankhoz rendelt.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Ezek közül a legfontosabb a felügyeleti tevékenység, amelynek lényege, hogy egyrészt engedélyezi, másrészt a helyszínen kívül és a helyszínen is figyelemmel kíséri a pénzügyi intézményrendszer szereplőinek (bank, takarékszövetkezet, pénztárak) tevékenységét, szükség esetén pedig intézkedéseket hoz.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felügyelet célja a kockázatok időben történő felismerése és megfelelő kezelése. A jegybank ellenőrzi a pénzügyi intézményeknek a pénzmosás és terrorizmus finanszírozásának megelőzésével és megakadályozásával kapcsolatos tevékenységét, és felügyeli az informatikai rendszereket. 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Milyen funkciói vannak a központi bankoknak?</a:t>
            </a:r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8820319" y="812801"/>
            <a:ext cx="3262265" cy="4196169"/>
          </a:xfrm>
          <a:prstGeom prst="roundRect">
            <a:avLst>
              <a:gd name="adj" fmla="val 9026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9014527" y="961292"/>
            <a:ext cx="30680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pPr algn="just"/>
            <a:r>
              <a:rPr lang="hu-HU" sz="3600" baseline="30000" dirty="0"/>
              <a:t>Az Európai Központi Bank hivatalos honlapján található €CONOMIA </a:t>
            </a:r>
            <a:r>
              <a:rPr lang="hu-HU" sz="3600" baseline="30000" dirty="0">
                <a:hlinkClick r:id="rId3"/>
              </a:rPr>
              <a:t>játék</a:t>
            </a:r>
            <a:r>
              <a:rPr lang="hu-HU" sz="3600" baseline="30000" dirty="0"/>
              <a:t> a pénzpolitika (vagy szakkifejezéssel monetáris politika) működését mutatja be egyszerűsített formában.</a:t>
            </a:r>
          </a:p>
        </p:txBody>
      </p:sp>
    </p:spTree>
    <p:extLst>
      <p:ext uri="{BB962C8B-B14F-4D97-AF65-F5344CB8AC3E}">
        <p14:creationId xmlns:p14="http://schemas.microsoft.com/office/powerpoint/2010/main" val="70797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Milyen funkciói vannak a központi bankoknak?</a:t>
            </a:r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2" name="Téglalap 1"/>
          <p:cNvSpPr/>
          <p:nvPr/>
        </p:nvSpPr>
        <p:spPr>
          <a:xfrm>
            <a:off x="187570" y="890954"/>
            <a:ext cx="117543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Pénzügyi Békéltető Testületet 2011-ben hozták létre abból a célból, hogy a pénzügyi tárgyú jogvitákkal a fogyasztóknak segítséget nyújtsanak, ha nem akarnak bírósági utat választani.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fogyasztók ilyen esetekben a lakóhelyük szerint illetékes békéltető testülethez fordulhatnak. A testület működtetése szintén a jegybank feladata. </a:t>
            </a:r>
          </a:p>
        </p:txBody>
      </p:sp>
      <p:sp>
        <p:nvSpPr>
          <p:cNvPr id="3" name="Téglalap 2"/>
          <p:cNvSpPr/>
          <p:nvPr/>
        </p:nvSpPr>
        <p:spPr>
          <a:xfrm>
            <a:off x="187570" y="2619865"/>
            <a:ext cx="7620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Ugyancsak a Magyar Nemzeti Bank működteti a Pénzügyi Fogyasztóvédelmi Központot, amelyhez bárki fordulhat személyesen, telefonon vagy írásban, aki úgy véli, pénzügyi panaszára a szolgáltató (például bank, biztosító) nem vagy nem a határidőn belül válaszolt, esetleg nem fogadja el a válaszát.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Szintén a jegybank feladatai közé tartozik a szanálás, egy olyan speciális fizetésképtelenséget kezelő eljárás, amely a pénzügyi intézmény vagy csoport átszervezésére, szerkezetátalakítására irányul, célja pedig az intézmény egésze vagy egy része működőképességének helyreállítása.</a:t>
            </a:r>
            <a:endParaRPr lang="hu-HU" sz="3600" spc="-100" baseline="30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48" y="2156750"/>
            <a:ext cx="4815550" cy="48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78154" y="1463963"/>
            <a:ext cx="773051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monetáris politika a költségvetési politikához  hasonlóan a gazdaság működését befolyásolja.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Alkalmazott eszközei a pénzhez jutás feltételeinek (a kondíciók) szabályozására irányulnak, ugyanis a háztartások és vállalkozások egyrészt a tevékenységük révén megszerzett jövedelmük elfogyasztásával vagy megtakarításával, másrészt viszont a hitelből finanszírozott fogyasztásuk és beruházásuk segítségével mozgatják a gazdaságot.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fogyasztás, a megtakarítás és a beruházás befolyásolásának eszközei részben a jegybank kezében vannak, mivel a gazdasági szereplőkhöz kikerülő pénz (hitelpénz) mennyiségét és árát (kamatlábát) a bankrendszer tevékenysége révén lehet szabályozni. 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C. </a:t>
            </a:r>
            <a:r>
              <a:rPr lang="hu-HU" sz="4800" b="1" baseline="30000" dirty="0">
                <a:solidFill>
                  <a:srgbClr val="007882"/>
                </a:solidFill>
              </a:rPr>
              <a:t>Hogyan tudja befolyásolni a központi bank a gazdaság működését?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7979507" y="1463963"/>
            <a:ext cx="4041653" cy="5241637"/>
          </a:xfrm>
          <a:prstGeom prst="roundRect">
            <a:avLst>
              <a:gd name="adj" fmla="val 549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7979508" y="1595021"/>
            <a:ext cx="4041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monetáris politika egyik legfontosabb eszköze az alapkamat. Ennek emelése általában csökkenti a hitelkeresletet, és növeli a megtakarítási hajlandóságot. A csökkenő hitelfelvételi  kedv visszafoghatja a beruházásokat és ezzel a termelés növekedését. A kamatláb csökkentése ellentétes folyamatokat indíthat el, így serkentheti a gazdaságot.</a:t>
            </a:r>
          </a:p>
        </p:txBody>
      </p:sp>
    </p:spTree>
    <p:extLst>
      <p:ext uri="{BB962C8B-B14F-4D97-AF65-F5344CB8AC3E}">
        <p14:creationId xmlns:p14="http://schemas.microsoft.com/office/powerpoint/2010/main" val="75246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78154" y="867508"/>
            <a:ext cx="120044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eszközök két nagy csoportját különböztetjük meg: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úgynevezett direkt eszközök azon jegybanki eszközök, amelyekkel a jegybank közvetlenül szabályozza például a betéti vagy a hitelkamatok azon szintjét, amelyet a bankok ügyfeleikkel szemben alkalmazhatnak, vagy valamilyen mennyiségi korlátot határoznak meg a hitelezésben.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indirekt eszközök azon jegybanki eszközök, amelyek a piacok működési mechanizmusán keresztül próbálják elérni a megfelelő szintű kamatláb kialakulásának biztosítását, valamint hatnak a pénzkereslet és a pénzkínálat alakulására. Indirekt eszköznek számít például, amikor a jegybank maga is megjelenik a pénzpiacokon, és értékpapírt vagy devizát vásárol, amivel csökkenti a kamatot olcsóbbá téve a hitelt, élénkítve a gazdasági növekedést.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jegybank a monetáris politikát úgy alkalmazza, hogy közben fenntartja az árstabilitást.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- </a:t>
            </a:r>
            <a:r>
              <a:rPr lang="hu-HU" sz="2400" b="1" baseline="30000" dirty="0"/>
              <a:t>C </a:t>
            </a:r>
            <a:r>
              <a:rPr lang="hu-HU" sz="2400" b="1" baseline="30000" dirty="0">
                <a:solidFill>
                  <a:srgbClr val="007882"/>
                </a:solidFill>
              </a:rPr>
              <a:t>Hogyan tudja befolyásolni a központi bank a gazdaság működését?</a:t>
            </a:r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8154" y="5465102"/>
            <a:ext cx="12004431" cy="1295954"/>
          </a:xfrm>
          <a:prstGeom prst="roundRect">
            <a:avLst>
              <a:gd name="adj" fmla="val 5881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86155" y="5588000"/>
            <a:ext cx="11496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Hasznos játék a jegybank kamatszabályozó szerepének bemutatására az interneten </a:t>
            </a:r>
            <a:r>
              <a:rPr lang="hu-HU" sz="3600" baseline="30000" dirty="0">
                <a:hlinkClick r:id="rId3"/>
              </a:rPr>
              <a:t>található</a:t>
            </a:r>
            <a:r>
              <a:rPr lang="hu-HU" sz="3600" baseline="30000" dirty="0"/>
              <a:t> „Kamatkirály”.</a:t>
            </a:r>
          </a:p>
        </p:txBody>
      </p:sp>
    </p:spTree>
    <p:extLst>
      <p:ext uri="{BB962C8B-B14F-4D97-AF65-F5344CB8AC3E}">
        <p14:creationId xmlns:p14="http://schemas.microsoft.com/office/powerpoint/2010/main" val="113442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49066" y="1718163"/>
            <a:ext cx="11893867" cy="3277821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Jegybank vagy központi bank?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jegybank, más néven központi bank legfontosabb feladata az állam gazdaságpolitikájának részét képező monetáris politika meghatározása és megvalósítása. Nagyon fontos, hogy a jegybankok feladataik ellátása érdekében a végrehajtó hatalomtól független szervezetként működnek.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Milyen funkciói vannak a központi bankoknak?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központi bankok elsődleges célja az árstabilitás elérése és fenntartása, valamint a kormány gazdaságpolitikájának támogatása. Ezen túlmenően a jegybankok többféle alapfeladatot is ellátnak. Ilyen többek között a bankok bankszámláinak vezetése vagy a jegybanki kamatláb meghatározása, a pénzügyi intézmények működésének felügyelete, a fogyasztók védelme.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Hogyan tudja befolyásolni a központi bank a gazdaság működését?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árstabilitás megőrzése érdekében a központi bankok direkt és indirekt monetáris politikai eszközöket alkalmazhatnak, amelyekkel a pénzügyi kondíciókat, jellemzően a kamatszintet szabályozzák.</a:t>
            </a:r>
            <a:endParaRPr lang="hu-HU" sz="3600" spc="-100" baseline="300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1"/>
            <a:ext cx="12192000" cy="1790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200" b="1" baseline="30000">
                <a:solidFill>
                  <a:srgbClr val="007882"/>
                </a:solidFill>
                <a:latin typeface="+mn-lt"/>
              </a:rPr>
              <a:t>60–61. A jegybank </a:t>
            </a:r>
            <a:br>
              <a:rPr lang="hu-HU" sz="7200" b="1" baseline="30000">
                <a:solidFill>
                  <a:srgbClr val="007882"/>
                </a:solidFill>
                <a:latin typeface="+mn-lt"/>
              </a:rPr>
            </a:br>
            <a:r>
              <a:rPr lang="nb-NO" sz="7200" b="1" baseline="30000">
                <a:solidFill>
                  <a:srgbClr val="007882"/>
                </a:solidFill>
                <a:latin typeface="+mn-lt"/>
              </a:rPr>
              <a:t> a monetáris politika fellegvára </a:t>
            </a:r>
            <a:endParaRPr lang="nb-NO" sz="7200" b="1" baseline="30000" dirty="0">
              <a:solidFill>
                <a:srgbClr val="0078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007882"/>
                </a:solidFill>
              </a:rPr>
              <a:t>Jegybank vagy központi bank? 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161926" y="1428752"/>
            <a:ext cx="6315076" cy="5238748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61927" y="1518821"/>
            <a:ext cx="63150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A bankok bankja</a:t>
            </a:r>
          </a:p>
          <a:p>
            <a:pPr algn="just"/>
            <a:r>
              <a:rPr lang="hu-HU" sz="3600" baseline="30000" dirty="0"/>
              <a:t>Miután Molnár apuka és Peti számba vették, hogy milyen profitot tud termelni egy bank, és megállapodtak abban, hogy a bankalapítás bármennyire is kecsegtető, mégsem a Molnár családnak való foglalatosság, elhatározták, hogy közelebbről is szemügyre veszik a bankok bankját. A család a nyílt napok keretében ellátogatott a Magyar Nemzeti Bank (MNB) épületébe. Körbesétáltak az ország egyik legszebb műemlék épületében, így lehetőségük volt megismerkedni az MNB tevékenységével és a bankjegyek szabad szemmel nem látható biztonsági elemeivel. Mindannyian le voltak nyűgözve…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8" y="1428752"/>
            <a:ext cx="5782282" cy="5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5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– </a:t>
            </a:r>
            <a:r>
              <a:rPr lang="hu-HU" sz="2400" b="1" baseline="30000" dirty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Jegybank vagy központi bank? </a:t>
            </a:r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61926" y="838201"/>
            <a:ext cx="11849099" cy="5867400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05731" y="1071161"/>
            <a:ext cx="509587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Készíts összefoglaló kiselőadást, amelyben a jegybank és a kereskedelmi bank szerepét foglalod össze a gazdaságban! Nézz utána, mennyi tőke kell egy bank alapításához!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Ismételd át, miért vált szükségessé, hogy a kereskedelmi bankok közül kiemelkedjen egy, és egyetlen központi bank kapja meg a pénzkibocsátás jogát!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Sorold be a következő banki tevékenységeket a jegybankhoz, a kereskedelmi bankhoz vagy mindkettőhöz!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5545409" y="1028700"/>
            <a:ext cx="6313216" cy="5501090"/>
          </a:xfrm>
          <a:prstGeom prst="roundRect">
            <a:avLst>
              <a:gd name="adj" fmla="val 47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5639729" y="2312139"/>
            <a:ext cx="6142695" cy="434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• Dönt az alapkamatról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• Honlapján megjelenteti a betéti kamatlábakat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• Lakáshitelt nyújt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• Valutát vált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• Lakossági bankszámlát vezet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• Bankok számláit vezeti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• Felügyeleti ellenőrzést végez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• Vállalkozások számára hitelkeretet határoz meg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• Értékpapírt bocsát ki</a:t>
            </a:r>
          </a:p>
          <a:p>
            <a:pPr marL="361950" indent="-361950">
              <a:lnSpc>
                <a:spcPts val="3000"/>
              </a:lnSpc>
            </a:pPr>
            <a:r>
              <a:rPr lang="hu-HU" sz="3600" baseline="30000" dirty="0">
                <a:solidFill>
                  <a:srgbClr val="000000"/>
                </a:solidFill>
              </a:rPr>
              <a:t>• Pénzügyi fogyasztóvédelmet nyújt</a:t>
            </a:r>
            <a:endParaRPr lang="hu-HU" sz="3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29" y="1129106"/>
            <a:ext cx="6142695" cy="10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2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428752"/>
            <a:ext cx="5181599" cy="5238748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8" y="1518821"/>
            <a:ext cx="5095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Csökkentsük vagy emeljük a kamatot?</a:t>
            </a:r>
          </a:p>
          <a:p>
            <a:pPr algn="just"/>
            <a:r>
              <a:rPr lang="hu-HU" sz="3600" baseline="30000" dirty="0"/>
              <a:t>Molnár apuka a szokásos hétvégi délutáni szunyókálására készülve még megnézi a friss híreket a televízióban. Nem érti, hogy a hírekben még szombaton is az amerikai jegybank várható kamatdöntésével foglalkoznak. Egy kicsit </a:t>
            </a:r>
            <a:r>
              <a:rPr lang="hu-HU" sz="3600" baseline="30000" dirty="0" err="1"/>
              <a:t>utánaolvasva</a:t>
            </a:r>
            <a:r>
              <a:rPr lang="hu-HU" sz="3600" baseline="30000" dirty="0"/>
              <a:t> minden világos lesz számára. Egy-egy fontos jegybanki döntés alapvető gazdasági változásokat indít el egy országban. Sőt, ha nagy ország jegybankjáról van szó, akkor gyakran az egész világgazdaságot is befolyásoló döntések születhetnek ott.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007882"/>
                </a:solidFill>
              </a:rPr>
              <a:t>Milyen funkciói vannak a központi bankoknak?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5505450" y="1428751"/>
            <a:ext cx="6524625" cy="5238749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581650" y="1600200"/>
            <a:ext cx="64388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Ismerkedj az MNB honlapjával! Keress konkrét híreket, adatokat, amelyek besorolhatók a jegybank alapfeladatai közé!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Készíts összefoglalót az MNB fogyasztóvédelmi tevékenységéről, mutasd be kiselőadás keretében!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Válassz ki egy banki feladatot, amelynek megismerése hasznos lehet egy család számára is! Mutasd be a jegybank funkcióit!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Tájékozódj és készíts egy beszámolót arról, hogy mit tesz az MNB a pénzjegyhamisítás ellen! Mi a véleményed, miért súlyos probléma a pénzjegyhamisítás?</a:t>
            </a:r>
          </a:p>
        </p:txBody>
      </p:sp>
    </p:spTree>
    <p:extLst>
      <p:ext uri="{BB962C8B-B14F-4D97-AF65-F5344CB8AC3E}">
        <p14:creationId xmlns:p14="http://schemas.microsoft.com/office/powerpoint/2010/main" val="30835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C. </a:t>
            </a:r>
            <a:r>
              <a:rPr lang="hu-HU" sz="4800" b="1" baseline="30000" dirty="0">
                <a:solidFill>
                  <a:srgbClr val="007882"/>
                </a:solidFill>
              </a:rPr>
              <a:t>Hogyan tudja befolyásolni a központi bank a gazdaság működését?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161926" y="1428752"/>
            <a:ext cx="5191124" cy="5238748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61927" y="1518821"/>
            <a:ext cx="50958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Fejtsük meg a titkot! </a:t>
            </a:r>
          </a:p>
          <a:p>
            <a:pPr algn="just"/>
            <a:r>
              <a:rPr lang="hu-HU" sz="3600" baseline="30000" dirty="0"/>
              <a:t>Molnár Évi és Peti a jegybanki látogatás után elhatározzák, hogy versenyre kelnek abban, hogy ki tud 5 perc alatt több olyan szakkifejezést találni az újságokban, amely a jegybanki tevékenységgel kapcsolatos. Repkednek az érdekesebbnél érdekesebb szavak: kamatvágás, monetáris transzmissziós mechanizmus, </a:t>
            </a:r>
            <a:r>
              <a:rPr lang="hu-HU" sz="3600" baseline="30000" dirty="0" err="1"/>
              <a:t>FX-swap</a:t>
            </a:r>
            <a:r>
              <a:rPr lang="hu-HU" sz="3600" baseline="30000" dirty="0"/>
              <a:t>. Végül abban maradnak, hogy a versenyt a Peti által talált verbális intervenció nyeri, bár fogalmuk nincs arról, hogy ez a kifejezés vajon mit jelenthet.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13" y="1428752"/>
            <a:ext cx="9258491" cy="5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- </a:t>
            </a:r>
            <a:r>
              <a:rPr lang="hu-HU" sz="2400" b="1" baseline="30000" dirty="0"/>
              <a:t>A </a:t>
            </a:r>
            <a:r>
              <a:rPr lang="hu-HU" sz="2400" b="1" baseline="30000" dirty="0">
                <a:solidFill>
                  <a:srgbClr val="007882"/>
                </a:solidFill>
              </a:rPr>
              <a:t>Jegybank vagy központi bank? </a:t>
            </a:r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61926" y="838201"/>
            <a:ext cx="11849099" cy="5867400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05731" y="1328336"/>
            <a:ext cx="1160051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Nézzetek utána az MNB honlapján a Molnár gyerekek által talált fogalmak jelentésének!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Milyen monetáris politikai eszközt takar a „verbális intervenció” kifejezés?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következő ábra alapján értelmezd az egyes kamatokat! Milyen gazdasági szereplőhöz kötődik az adott kamat? Költség vagy bevétel számára? Hogyan érinti a gazdálkodását?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Milyen összefüggést látsz a jegybanki alapkamat és a betéti kamatok, valamint a jegybanki alapkamat és a hitelkamatok között?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Gondold végig, hogyan érinti a csökkenő hitelkamat a vállalatokat? Milyen célokat szolgálhat az alacsony kamat, milyen hatása lehet a gazdaság teljesítményére ez a kamatszint? (egyéb tényezők változatlansága mellett)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Nézz utána, mi az a Növekedési Hitelprogram! Milyen gazdasági szereplőknek nyújt hitelt? Milyen hatása lehet a gazdaságban a foglalkoztatásra, a keresletre és a kínálatra?</a:t>
            </a:r>
          </a:p>
        </p:txBody>
      </p:sp>
    </p:spTree>
    <p:extLst>
      <p:ext uri="{BB962C8B-B14F-4D97-AF65-F5344CB8AC3E}">
        <p14:creationId xmlns:p14="http://schemas.microsoft.com/office/powerpoint/2010/main" val="567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– </a:t>
            </a:r>
            <a:r>
              <a:rPr lang="hu-HU" sz="2400" b="1" baseline="30000" dirty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Jegybank vagy központi bank? </a:t>
            </a:r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61926" y="942975"/>
            <a:ext cx="11849099" cy="5762626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5" y="594921"/>
            <a:ext cx="11486220" cy="608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2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Összegzés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78154" y="1463963"/>
            <a:ext cx="920652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Az állam fontos szerepet játszik abban, hogy a pénzügyi rendszer működése zavartalan legyen. Ezt a gazdaságpolitika, ezen belül a pénzügyi politika segítségével valósítja meg.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jegybank, más néven központi bank legfontosabb feladata a pénzügypolitika részét képező monetáris politika meghatározása, ami a monetáris politikai célok és ennek megvalósítását szolgáló eszközök kialakítását, szabályozását jelenti. Napjainkban a Magyar Nemzeti Bank (MNB) elsődleges célja az árstabilitás elérése és fenntartása.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Az MNB feladatának ellátása érdekében politikailag független szervezetként működik. A függetlenség természetesen nem jelent teljes önállóságot, az MNB részvénytársasági formában működik, tulajdonosa a magyar állam, ezeket a tulajdonosi jogait az Ország­gyűlés gyakorolja.</a:t>
            </a:r>
            <a:r>
              <a:rPr lang="hu-HU" sz="3600" spc="-100" dirty="0"/>
              <a:t> </a:t>
            </a:r>
            <a:r>
              <a:rPr lang="hu-HU" sz="3600" spc="-100" baseline="30000" dirty="0"/>
              <a:t>A jegybank elnökét a miniszter­elnök javaslatára hatéves időtartamra a köztársasági elnök nevezi ki.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400" b="1" baseline="30000" dirty="0">
                <a:solidFill>
                  <a:srgbClr val="007882"/>
                </a:solidFill>
                <a:latin typeface="+mn-lt"/>
              </a:rPr>
              <a:t>60–61. A jegybank — a monetáris politika fellegvára </a:t>
            </a:r>
          </a:p>
        </p:txBody>
      </p:sp>
      <p:sp>
        <p:nvSpPr>
          <p:cNvPr id="15" name="Téglalap 14"/>
          <p:cNvSpPr/>
          <p:nvPr/>
        </p:nvSpPr>
        <p:spPr>
          <a:xfrm>
            <a:off x="0" y="87918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007882"/>
                </a:solidFill>
              </a:rPr>
              <a:t>Jegybank vagy központi bank? 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9284676" y="1463963"/>
            <a:ext cx="2688249" cy="5218191"/>
          </a:xfrm>
          <a:prstGeom prst="roundRect">
            <a:avLst>
              <a:gd name="adj" fmla="val 35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347199" y="1557111"/>
            <a:ext cx="26257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Az Európai Központi Bank (EKB) az Európai Unió közös valutájáért, az euróért felelős központi bank. Legfontosabb feladata az euró vásárlóerejének megőrzése és stabil árak biztosítása az </a:t>
            </a:r>
            <a:r>
              <a:rPr lang="hu-HU" sz="3600" baseline="30000" dirty="0" err="1"/>
              <a:t>euróövezetben</a:t>
            </a:r>
            <a:r>
              <a:rPr lang="hu-HU" sz="3600" baseline="30000" dirty="0"/>
              <a:t>. </a:t>
            </a:r>
            <a:endParaRPr lang="hu-HU" sz="3600" spc="-100" baseline="30000" dirty="0"/>
          </a:p>
        </p:txBody>
      </p:sp>
    </p:spTree>
    <p:extLst>
      <p:ext uri="{BB962C8B-B14F-4D97-AF65-F5344CB8AC3E}">
        <p14:creationId xmlns:p14="http://schemas.microsoft.com/office/powerpoint/2010/main" val="62909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1998</Words>
  <Application>Microsoft Office PowerPoint</Application>
  <PresentationFormat>Szélesvásznú</PresentationFormat>
  <Paragraphs>92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Office-téma</vt:lpstr>
      <vt:lpstr>60–61. A jegybank   a monetáris politika fellegvára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325</cp:revision>
  <dcterms:created xsi:type="dcterms:W3CDTF">2016-02-25T10:27:13Z</dcterms:created>
  <dcterms:modified xsi:type="dcterms:W3CDTF">2016-04-06T07:15:53Z</dcterms:modified>
</cp:coreProperties>
</file>