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486" r:id="rId3"/>
    <p:sldId id="509" r:id="rId4"/>
    <p:sldId id="510" r:id="rId5"/>
    <p:sldId id="511" r:id="rId6"/>
    <p:sldId id="372" r:id="rId7"/>
    <p:sldId id="447" r:id="rId8"/>
    <p:sldId id="512" r:id="rId9"/>
    <p:sldId id="513" r:id="rId10"/>
    <p:sldId id="514" r:id="rId11"/>
    <p:sldId id="515" r:id="rId12"/>
    <p:sldId id="516" r:id="rId13"/>
    <p:sldId id="517" r:id="rId14"/>
    <p:sldId id="518" r:id="rId15"/>
    <p:sldId id="519" r:id="rId16"/>
    <p:sldId id="520" r:id="rId17"/>
    <p:sldId id="382" r:id="rId18"/>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82"/>
    <a:srgbClr val="00A0AE"/>
    <a:srgbClr val="00A6AE"/>
    <a:srgbClr val="6E32A0"/>
    <a:srgbClr val="FDF4AE"/>
    <a:srgbClr val="D3F4FF"/>
    <a:srgbClr val="F7EDBF"/>
    <a:srgbClr val="F1E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31" autoAdjust="0"/>
    <p:restoredTop sz="94660"/>
  </p:normalViewPr>
  <p:slideViewPr>
    <p:cSldViewPr snapToGrid="0">
      <p:cViewPr varScale="1">
        <p:scale>
          <a:sx n="72" d="100"/>
          <a:sy n="72" d="100"/>
        </p:scale>
        <p:origin x="6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66614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026072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375510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224606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006492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38B504CB-8247-424B-A5D3-1B0E1B340D4A}" type="datetimeFigureOut">
              <a:rPr lang="hu-HU" smtClean="0"/>
              <a:t>2016. 04. 01.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076689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38B504CB-8247-424B-A5D3-1B0E1B340D4A}" type="datetimeFigureOut">
              <a:rPr lang="hu-HU" smtClean="0"/>
              <a:t>2016. 04. 01.</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84429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38B504CB-8247-424B-A5D3-1B0E1B340D4A}" type="datetimeFigureOut">
              <a:rPr lang="hu-HU" smtClean="0"/>
              <a:t>2016. 04. 01.</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3980283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38B504CB-8247-424B-A5D3-1B0E1B340D4A}" type="datetimeFigureOut">
              <a:rPr lang="hu-HU" smtClean="0"/>
              <a:t>2016. 04. 01.</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423035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38B504CB-8247-424B-A5D3-1B0E1B340D4A}" type="datetimeFigureOut">
              <a:rPr lang="hu-HU" smtClean="0"/>
              <a:t>2016. 04. 01.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349875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38B504CB-8247-424B-A5D3-1B0E1B340D4A}" type="datetimeFigureOut">
              <a:rPr lang="hu-HU" smtClean="0"/>
              <a:t>2016. 04. 01.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3416990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B504CB-8247-424B-A5D3-1B0E1B340D4A}" type="datetimeFigureOut">
              <a:rPr lang="hu-HU" smtClean="0"/>
              <a:t>2016. 04. 01.</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2CB42-E189-422C-B37E-A53A271CDB1F}" type="slidenum">
              <a:rPr lang="hu-HU" smtClean="0"/>
              <a:t>‹#›</a:t>
            </a:fld>
            <a:endParaRPr lang="hu-HU"/>
          </a:p>
        </p:txBody>
      </p:sp>
    </p:spTree>
    <p:extLst>
      <p:ext uri="{BB962C8B-B14F-4D97-AF65-F5344CB8AC3E}">
        <p14:creationId xmlns:p14="http://schemas.microsoft.com/office/powerpoint/2010/main" val="2358907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tiff"/></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A6AE">
                <a:alpha val="9804"/>
              </a:srgbClr>
            </a:gs>
            <a:gs pos="100000">
              <a:srgbClr val="00A0AE">
                <a:alpha val="24706"/>
              </a:srgbClr>
            </a:gs>
          </a:gsLst>
          <a:lin ang="3600000" scaled="0"/>
        </a:gra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0" y="-1"/>
            <a:ext cx="12192000" cy="1790701"/>
          </a:xfrm>
        </p:spPr>
        <p:txBody>
          <a:bodyPr>
            <a:normAutofit/>
          </a:bodyPr>
          <a:lstStyle/>
          <a:p>
            <a:r>
              <a:rPr lang="hu-HU" sz="7200" b="1" spc="-60" baseline="30000" dirty="0">
                <a:solidFill>
                  <a:srgbClr val="007882"/>
                </a:solidFill>
                <a:latin typeface="+mn-lt"/>
              </a:rPr>
              <a:t>62–63. A tőkepiac és termékei </a:t>
            </a:r>
            <a:br>
              <a:rPr lang="hu-HU" sz="7200" b="1" spc="-60" baseline="30000" dirty="0">
                <a:solidFill>
                  <a:srgbClr val="007882"/>
                </a:solidFill>
                <a:latin typeface="+mn-lt"/>
              </a:rPr>
            </a:br>
            <a:r>
              <a:rPr lang="hu-HU" sz="7200" b="1" spc="-60" baseline="30000" dirty="0">
                <a:solidFill>
                  <a:srgbClr val="007882"/>
                </a:solidFill>
                <a:latin typeface="+mn-lt"/>
              </a:rPr>
              <a:t>– a világ pénz­ügyi piacai </a:t>
            </a:r>
          </a:p>
        </p:txBody>
      </p:sp>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6" name="Alcím 5"/>
          <p:cNvSpPr>
            <a:spLocks noGrp="1"/>
          </p:cNvSpPr>
          <p:nvPr>
            <p:ph type="subTitle" idx="1"/>
          </p:nvPr>
        </p:nvSpPr>
        <p:spPr>
          <a:xfrm>
            <a:off x="1187939" y="2788945"/>
            <a:ext cx="9692054" cy="2353577"/>
          </a:xfrm>
        </p:spPr>
        <p:txBody>
          <a:bodyPr>
            <a:noAutofit/>
          </a:bodyPr>
          <a:lstStyle/>
          <a:p>
            <a:pPr marL="358775" indent="-358775" algn="l"/>
            <a:r>
              <a:rPr lang="hu-HU" sz="4800" b="1" baseline="30000" dirty="0">
                <a:solidFill>
                  <a:srgbClr val="007882"/>
                </a:solidFill>
              </a:rPr>
              <a:t>A. Hogyan működik a tőkepiac?</a:t>
            </a:r>
          </a:p>
          <a:p>
            <a:pPr marL="358775" indent="-358775" algn="l"/>
            <a:r>
              <a:rPr lang="hu-HU" sz="4800" b="1" baseline="30000" dirty="0">
                <a:solidFill>
                  <a:srgbClr val="007882"/>
                </a:solidFill>
              </a:rPr>
              <a:t>B. Milyen eszközökkel és hol kereskednek a brókercégek?</a:t>
            </a:r>
          </a:p>
          <a:p>
            <a:pPr marL="358775" indent="-358775" algn="l"/>
            <a:r>
              <a:rPr lang="hu-HU" sz="4800" b="1" baseline="30000" dirty="0">
                <a:solidFill>
                  <a:srgbClr val="007882"/>
                </a:solidFill>
              </a:rPr>
              <a:t>C. Hogyan kapcsolódnak egymáshoz a világ legnagyobb pénzügyi piacai?</a:t>
            </a:r>
          </a:p>
        </p:txBody>
      </p:sp>
    </p:spTree>
    <p:extLst>
      <p:ext uri="{BB962C8B-B14F-4D97-AF65-F5344CB8AC3E}">
        <p14:creationId xmlns:p14="http://schemas.microsoft.com/office/powerpoint/2010/main" val="61216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07882">
                <a:alpha val="10000"/>
              </a:srgbClr>
            </a:gs>
            <a:gs pos="100000">
              <a:srgbClr val="00A0AE">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2" name="Téglalap 1"/>
          <p:cNvSpPr/>
          <p:nvPr/>
        </p:nvSpPr>
        <p:spPr>
          <a:xfrm>
            <a:off x="78153" y="854363"/>
            <a:ext cx="5798771" cy="6155981"/>
          </a:xfrm>
          <a:prstGeom prst="rect">
            <a:avLst/>
          </a:prstGeom>
        </p:spPr>
        <p:txBody>
          <a:bodyPr wrap="square">
            <a:spAutoFit/>
          </a:bodyPr>
          <a:lstStyle/>
          <a:p>
            <a:pPr algn="just">
              <a:lnSpc>
                <a:spcPts val="3000"/>
              </a:lnSpc>
              <a:spcBef>
                <a:spcPts val="1200"/>
              </a:spcBef>
            </a:pPr>
            <a:r>
              <a:rPr lang="hu-HU" sz="3600" baseline="30000" dirty="0"/>
              <a:t>Lényegében a piac biztosítja hosszabb távon a tőke legjobb elosztását, hiszen itt koncentráltan jelen van minden lehetőség, és az adott pillanatban legjövedelmezőbbnek ígérkező befektetések valósulhatnak meg.</a:t>
            </a:r>
          </a:p>
          <a:p>
            <a:pPr algn="just">
              <a:lnSpc>
                <a:spcPts val="3000"/>
              </a:lnSpc>
              <a:spcBef>
                <a:spcPts val="1200"/>
              </a:spcBef>
            </a:pPr>
            <a:r>
              <a:rPr lang="hu-HU" sz="3600" baseline="30000" dirty="0"/>
              <a:t>Az értékpapír-kereskedelem legfontosabb színtere a tőzsde, amely egy koncentrált piac, ahol a kereslet-kínálat azonos helyen és azonos időben jelentkezik, és a kereskedés meghatározott szabályok és kialakult szokások szerint  történik. </a:t>
            </a:r>
          </a:p>
          <a:p>
            <a:pPr algn="just">
              <a:lnSpc>
                <a:spcPts val="3000"/>
              </a:lnSpc>
              <a:spcBef>
                <a:spcPts val="1200"/>
              </a:spcBef>
            </a:pPr>
            <a:r>
              <a:rPr lang="hu-HU" sz="3600" baseline="30000" dirty="0"/>
              <a:t>A tőzsde szabályozottsága biztonságos keretek közé szorítja az értékpapír-kereskedelmet, emiatt a befektetők többsége ma is ragaszkodik a tőzsdei papírokhoz. </a:t>
            </a:r>
            <a:endParaRPr lang="hu-HU" sz="3600" spc="-100" baseline="30000" dirty="0"/>
          </a:p>
        </p:txBody>
      </p:sp>
      <p:sp>
        <p:nvSpPr>
          <p:cNvPr id="6" name="Lekerekített téglalap 5"/>
          <p:cNvSpPr/>
          <p:nvPr/>
        </p:nvSpPr>
        <p:spPr>
          <a:xfrm>
            <a:off x="5876925" y="854363"/>
            <a:ext cx="6134100" cy="5889337"/>
          </a:xfrm>
          <a:prstGeom prst="roundRect">
            <a:avLst>
              <a:gd name="adj" fmla="val 3500"/>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Téglalap 6"/>
          <p:cNvSpPr/>
          <p:nvPr/>
        </p:nvSpPr>
        <p:spPr>
          <a:xfrm>
            <a:off x="5943600" y="947511"/>
            <a:ext cx="6067425" cy="6001643"/>
          </a:xfrm>
          <a:prstGeom prst="rect">
            <a:avLst/>
          </a:prstGeom>
        </p:spPr>
        <p:txBody>
          <a:bodyPr wrap="square">
            <a:spAutoFit/>
          </a:bodyPr>
          <a:lstStyle/>
          <a:p>
            <a:r>
              <a:rPr lang="hu-HU" sz="3600" b="1" baseline="30000" dirty="0"/>
              <a:t>Jó, ha tudod!</a:t>
            </a:r>
          </a:p>
          <a:p>
            <a:pPr algn="just"/>
            <a:r>
              <a:rPr lang="hu-HU" sz="3600" baseline="30000" dirty="0"/>
              <a:t>A magyar értéktőzsde 1864. január 18-án kezdte meg működését Pesten. Indulásakor 17 vállalati részvénnyel, egy záloglevéllel, külföldi pénzekkel és váltókkal folyt a kereskedés. 1868-ban magába olvasztotta a Gabonacsarnokot, amely a gabonakereskedelem központja volt. Ettől kezdve a Budapesti Áru- és Értéktőzsde (BÁÉT) nevet viselte. A nagy fellendülés a kiegyezést követően, az 1870-es években indult el. A II. világháború után évtizedekig nem volt tőzsde Magyarországon, majd a rendszerváltást követően hamarosan kettő is indult: a Budapest Árutőzsde és a Budapesti Értéktőzsde. 2005 óta a két intézmény egyesült, és a Budapesti Értéktőzsde (BÉT) nevet használja.</a:t>
            </a:r>
          </a:p>
        </p:txBody>
      </p:sp>
      <p:sp>
        <p:nvSpPr>
          <p:cNvPr id="8"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007882"/>
                </a:solidFill>
                <a:latin typeface="+mn-lt"/>
              </a:rPr>
              <a:t>62–63. A tőkepiac és termékei – a világ pénz­ügyi piacai – </a:t>
            </a:r>
            <a:r>
              <a:rPr lang="hu-HU" sz="2400" b="1" baseline="30000" dirty="0"/>
              <a:t>A. </a:t>
            </a:r>
            <a:r>
              <a:rPr lang="hu-HU" sz="2400" b="1" baseline="30000" dirty="0">
                <a:solidFill>
                  <a:srgbClr val="007882"/>
                </a:solidFill>
              </a:rPr>
              <a:t>Hogyan működik a tőkepiac?</a:t>
            </a:r>
          </a:p>
        </p:txBody>
      </p:sp>
    </p:spTree>
    <p:extLst>
      <p:ext uri="{BB962C8B-B14F-4D97-AF65-F5344CB8AC3E}">
        <p14:creationId xmlns:p14="http://schemas.microsoft.com/office/powerpoint/2010/main" val="2257848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7882">
                <a:alpha val="10000"/>
              </a:srgbClr>
            </a:gs>
            <a:gs pos="100000">
              <a:srgbClr val="00A0AE">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2" name="Téglalap 1"/>
          <p:cNvSpPr/>
          <p:nvPr/>
        </p:nvSpPr>
        <p:spPr>
          <a:xfrm>
            <a:off x="78153" y="816328"/>
            <a:ext cx="12113847" cy="3539880"/>
          </a:xfrm>
          <a:prstGeom prst="rect">
            <a:avLst/>
          </a:prstGeom>
        </p:spPr>
        <p:txBody>
          <a:bodyPr wrap="square">
            <a:spAutoFit/>
          </a:bodyPr>
          <a:lstStyle/>
          <a:p>
            <a:pPr algn="just">
              <a:lnSpc>
                <a:spcPts val="3000"/>
              </a:lnSpc>
              <a:spcBef>
                <a:spcPts val="1200"/>
              </a:spcBef>
            </a:pPr>
            <a:r>
              <a:rPr lang="hu-HU" sz="3600" spc="-100" baseline="30000" dirty="0"/>
              <a:t>A tőzsdén jegyzett papírokról elmondható, hogy tőzsdekényszer vonatkozik rájuk, vagyis a tőzsdén kívüli (OTC) forgalomban a piacitól eltérő árfolyamon nem lehet velük kereskedni. Cserébe az is igaz, hogy a tőzsdei kereskedés lehetőségének fejében a kibocsátók szigorú előfeltételeket teljesítenek, és folyamatosan eleget tesznek tőzsdei kötelezettségeiknek is, mint például a tájékoztatási kötelezettségnek.</a:t>
            </a:r>
            <a:r>
              <a:rPr lang="hu-HU" sz="3600" spc="-100" dirty="0"/>
              <a:t> </a:t>
            </a:r>
            <a:r>
              <a:rPr lang="hu-HU" sz="3600" spc="-100" baseline="30000" dirty="0"/>
              <a:t>Az értékpapírpiacok fontos szereplői a háztartások, amelyek megtakarításainak zöme még nem a tőzsdére vándorol. Aki viszont részvényt szeretne venni, ezt közvetlenül, személyesen nem tudja megtenni, ugyanis ezeken a piacokon csak „klubtagok” kereskednek, akiknek megbízást lehet adni. Magyar­országon ilyen piac a BÉT, vagyis a Budapesti Értéktőzsde, ahol tőzsdealkuszok kereskednek.</a:t>
            </a:r>
          </a:p>
        </p:txBody>
      </p:sp>
      <p:sp>
        <p:nvSpPr>
          <p:cNvPr id="8"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007882"/>
                </a:solidFill>
                <a:latin typeface="+mn-lt"/>
              </a:rPr>
              <a:t>62–63. A tőkepiac és termékei – a világ pénz­ügyi piacai - </a:t>
            </a:r>
            <a:r>
              <a:rPr lang="hu-HU" sz="2400" b="1" baseline="30000" dirty="0"/>
              <a:t>A </a:t>
            </a:r>
            <a:r>
              <a:rPr lang="hu-HU" sz="2400" b="1" baseline="30000" dirty="0">
                <a:solidFill>
                  <a:srgbClr val="007882"/>
                </a:solidFill>
              </a:rPr>
              <a:t>Hogyan működik a tőkepiac?</a:t>
            </a:r>
          </a:p>
        </p:txBody>
      </p:sp>
      <p:pic>
        <p:nvPicPr>
          <p:cNvPr id="9" name="Kép 8"/>
          <p:cNvPicPr>
            <a:picLocks noChangeAspect="1"/>
          </p:cNvPicPr>
          <p:nvPr/>
        </p:nvPicPr>
        <p:blipFill rotWithShape="1">
          <a:blip r:embed="rId3" cstate="print">
            <a:extLst>
              <a:ext uri="{28A0092B-C50C-407E-A947-70E740481C1C}">
                <a14:useLocalDpi xmlns:a14="http://schemas.microsoft.com/office/drawing/2010/main" val="0"/>
              </a:ext>
            </a:extLst>
          </a:blip>
          <a:srcRect b="37113"/>
          <a:stretch/>
        </p:blipFill>
        <p:spPr>
          <a:xfrm>
            <a:off x="314325" y="4084314"/>
            <a:ext cx="11877675" cy="2773686"/>
          </a:xfrm>
          <a:prstGeom prst="rect">
            <a:avLst/>
          </a:prstGeom>
        </p:spPr>
      </p:pic>
    </p:spTree>
    <p:extLst>
      <p:ext uri="{BB962C8B-B14F-4D97-AF65-F5344CB8AC3E}">
        <p14:creationId xmlns:p14="http://schemas.microsoft.com/office/powerpoint/2010/main" val="3761318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7882">
                <a:alpha val="10000"/>
              </a:srgbClr>
            </a:gs>
            <a:gs pos="100000">
              <a:srgbClr val="00A0AE">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2" name="Téglalap 1"/>
          <p:cNvSpPr/>
          <p:nvPr/>
        </p:nvSpPr>
        <p:spPr>
          <a:xfrm>
            <a:off x="78154" y="1463963"/>
            <a:ext cx="11980495" cy="846835"/>
          </a:xfrm>
          <a:prstGeom prst="rect">
            <a:avLst/>
          </a:prstGeom>
        </p:spPr>
        <p:txBody>
          <a:bodyPr wrap="square">
            <a:spAutoFit/>
          </a:bodyPr>
          <a:lstStyle/>
          <a:p>
            <a:pPr algn="just">
              <a:lnSpc>
                <a:spcPts val="3000"/>
              </a:lnSpc>
              <a:spcBef>
                <a:spcPts val="1200"/>
              </a:spcBef>
            </a:pPr>
            <a:r>
              <a:rPr lang="hu-HU" sz="3600" baseline="30000" dirty="0"/>
              <a:t>Az értékpapírügyletek lebonyolításának helye az értékpapírpiac, amelynek két típusát szokás megkülönböztetni.</a:t>
            </a:r>
          </a:p>
        </p:txBody>
      </p:sp>
      <p:sp>
        <p:nvSpPr>
          <p:cNvPr id="8"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007882"/>
                </a:solidFill>
                <a:latin typeface="+mn-lt"/>
              </a:rPr>
              <a:t>62–63. A tőkepiac és termékei – a világ pénz­ügyi piacai </a:t>
            </a:r>
          </a:p>
        </p:txBody>
      </p:sp>
      <p:sp>
        <p:nvSpPr>
          <p:cNvPr id="9" name="Téglalap 8"/>
          <p:cNvSpPr/>
          <p:nvPr/>
        </p:nvSpPr>
        <p:spPr>
          <a:xfrm>
            <a:off x="0" y="879188"/>
            <a:ext cx="12192000" cy="584775"/>
          </a:xfrm>
          <a:prstGeom prst="rect">
            <a:avLst/>
          </a:prstGeom>
        </p:spPr>
        <p:txBody>
          <a:bodyPr wrap="square">
            <a:spAutoFit/>
          </a:bodyPr>
          <a:lstStyle/>
          <a:p>
            <a:pPr algn="ctr"/>
            <a:r>
              <a:rPr lang="hu-HU" sz="4800" b="1" baseline="30000" dirty="0"/>
              <a:t>B. </a:t>
            </a:r>
            <a:r>
              <a:rPr lang="hu-HU" sz="4800" b="1" baseline="30000" dirty="0">
                <a:solidFill>
                  <a:srgbClr val="007882"/>
                </a:solidFill>
              </a:rPr>
              <a:t>Milyen eszközökkel és hol kereskednek a brókercégek?</a:t>
            </a:r>
          </a:p>
        </p:txBody>
      </p:sp>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275" y="1915311"/>
            <a:ext cx="7439979" cy="3447263"/>
          </a:xfrm>
          <a:prstGeom prst="rect">
            <a:avLst/>
          </a:prstGeom>
        </p:spPr>
      </p:pic>
      <p:sp>
        <p:nvSpPr>
          <p:cNvPr id="6" name="Téglalap 5"/>
          <p:cNvSpPr/>
          <p:nvPr/>
        </p:nvSpPr>
        <p:spPr>
          <a:xfrm>
            <a:off x="78154" y="2310798"/>
            <a:ext cx="4360496" cy="3554819"/>
          </a:xfrm>
          <a:prstGeom prst="rect">
            <a:avLst/>
          </a:prstGeom>
        </p:spPr>
        <p:txBody>
          <a:bodyPr wrap="square">
            <a:spAutoFit/>
          </a:bodyPr>
          <a:lstStyle/>
          <a:p>
            <a:pPr algn="just">
              <a:lnSpc>
                <a:spcPts val="3000"/>
              </a:lnSpc>
              <a:spcBef>
                <a:spcPts val="1200"/>
              </a:spcBef>
            </a:pPr>
            <a:r>
              <a:rPr lang="hu-HU" sz="3600" baseline="30000" dirty="0"/>
              <a:t>Az elsődleges piac azon tranzakciók köre, amelyekben a kibocsátó értékesíti az értékpapírjait. Idetartozik például a kötvénykibocsátás vagy a részvény értékesítése. E tranzakciók eredményeképpen jut a vállalat (vagy egyéb gazdálkodó) a szükséges tőkéhez. </a:t>
            </a:r>
          </a:p>
        </p:txBody>
      </p:sp>
      <p:sp>
        <p:nvSpPr>
          <p:cNvPr id="11" name="Téglalap 10"/>
          <p:cNvSpPr/>
          <p:nvPr/>
        </p:nvSpPr>
        <p:spPr>
          <a:xfrm>
            <a:off x="78153" y="5772047"/>
            <a:ext cx="11980495" cy="1231556"/>
          </a:xfrm>
          <a:prstGeom prst="rect">
            <a:avLst/>
          </a:prstGeom>
        </p:spPr>
        <p:txBody>
          <a:bodyPr wrap="square">
            <a:spAutoFit/>
          </a:bodyPr>
          <a:lstStyle/>
          <a:p>
            <a:pPr algn="just">
              <a:lnSpc>
                <a:spcPts val="3000"/>
              </a:lnSpc>
              <a:spcBef>
                <a:spcPts val="1200"/>
              </a:spcBef>
            </a:pPr>
            <a:r>
              <a:rPr lang="hu-HU" sz="3600" baseline="30000" dirty="0"/>
              <a:t>Magyarországon a legnagyobb kibocsátó az állam, amely hitelviszonyt megtestesítő papírokat bocsát ki általában aukción keresztül. Ebbe a körbe tartoznak a rövid lejáratú diszkontkincstárjegyek és a hosszú lejáratú államkötvények.</a:t>
            </a:r>
          </a:p>
        </p:txBody>
      </p:sp>
    </p:spTree>
    <p:extLst>
      <p:ext uri="{BB962C8B-B14F-4D97-AF65-F5344CB8AC3E}">
        <p14:creationId xmlns:p14="http://schemas.microsoft.com/office/powerpoint/2010/main" val="2099124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7882">
                <a:alpha val="10000"/>
              </a:srgbClr>
            </a:gs>
            <a:gs pos="100000">
              <a:srgbClr val="00A0AE">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2" name="Téglalap 1"/>
          <p:cNvSpPr/>
          <p:nvPr/>
        </p:nvSpPr>
        <p:spPr>
          <a:xfrm>
            <a:off x="309621" y="1126119"/>
            <a:ext cx="5198695" cy="4708981"/>
          </a:xfrm>
          <a:prstGeom prst="rect">
            <a:avLst/>
          </a:prstGeom>
        </p:spPr>
        <p:txBody>
          <a:bodyPr wrap="square">
            <a:spAutoFit/>
          </a:bodyPr>
          <a:lstStyle/>
          <a:p>
            <a:pPr algn="just">
              <a:lnSpc>
                <a:spcPts val="3000"/>
              </a:lnSpc>
              <a:spcBef>
                <a:spcPts val="1200"/>
              </a:spcBef>
            </a:pPr>
            <a:r>
              <a:rPr lang="hu-HU" sz="3600" baseline="30000" dirty="0"/>
              <a:t>A másodlagos piac a már kibocsátott értékpapírok szabad forgalma a befektetők között. A brókercégek (befektetési szolgáltatók) közvetítenek az értékpapírt eladni és vásárolni szándékozó befektetők között. Az értékpapír-kereskedelemre sza­kosodott brókercégek mellett Magyarországon vannak olyan bankok, amelyek brókercég-jogosítvánnyal is rendelkeznek, azaz befektetési szolgáltatók is egyben.</a:t>
            </a:r>
          </a:p>
        </p:txBody>
      </p:sp>
      <p:sp>
        <p:nvSpPr>
          <p:cNvPr id="8"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007882"/>
                </a:solidFill>
                <a:latin typeface="+mn-lt"/>
              </a:rPr>
              <a:t>62–63. A tőkepiac és termékei – a világ pénz­ügyi piacai -</a:t>
            </a:r>
            <a:r>
              <a:rPr lang="hu-HU" sz="2400" b="1" dirty="0">
                <a:solidFill>
                  <a:srgbClr val="007882"/>
                </a:solidFill>
                <a:latin typeface="+mn-lt"/>
              </a:rPr>
              <a:t> </a:t>
            </a:r>
            <a:r>
              <a:rPr lang="hu-HU" sz="2400" b="1" baseline="30000" dirty="0"/>
              <a:t>B </a:t>
            </a:r>
            <a:r>
              <a:rPr lang="hu-HU" sz="2400" b="1" baseline="30000" dirty="0">
                <a:solidFill>
                  <a:srgbClr val="007882"/>
                </a:solidFill>
              </a:rPr>
              <a:t>Milyen eszközökkel és hol kereskednek a brókercégek?</a:t>
            </a:r>
            <a:r>
              <a:rPr lang="hu-HU" sz="2400" b="1" baseline="30000" dirty="0">
                <a:solidFill>
                  <a:srgbClr val="007882"/>
                </a:solidFill>
                <a:latin typeface="+mn-lt"/>
              </a:rPr>
              <a:t> </a:t>
            </a:r>
          </a:p>
        </p:txBody>
      </p:sp>
      <p:sp>
        <p:nvSpPr>
          <p:cNvPr id="7" name="Lekerekített téglalap 6"/>
          <p:cNvSpPr/>
          <p:nvPr/>
        </p:nvSpPr>
        <p:spPr>
          <a:xfrm>
            <a:off x="5781676" y="943244"/>
            <a:ext cx="6048374" cy="4619356"/>
          </a:xfrm>
          <a:prstGeom prst="roundRect">
            <a:avLst>
              <a:gd name="adj" fmla="val 5493"/>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Téglalap 9"/>
          <p:cNvSpPr/>
          <p:nvPr/>
        </p:nvSpPr>
        <p:spPr>
          <a:xfrm>
            <a:off x="5876925" y="1129643"/>
            <a:ext cx="5953124" cy="4524315"/>
          </a:xfrm>
          <a:prstGeom prst="rect">
            <a:avLst/>
          </a:prstGeom>
        </p:spPr>
        <p:txBody>
          <a:bodyPr wrap="square">
            <a:spAutoFit/>
          </a:bodyPr>
          <a:lstStyle/>
          <a:p>
            <a:r>
              <a:rPr lang="hu-HU" sz="3600" b="1" baseline="30000" dirty="0"/>
              <a:t>Jó, ha tudod!</a:t>
            </a:r>
          </a:p>
          <a:p>
            <a:pPr algn="just"/>
            <a:r>
              <a:rPr lang="hu-HU" sz="3600" baseline="30000" dirty="0"/>
              <a:t>Az értékpapírpiacok klasszikus modelljében kétféle kereskedési helyet különítünk el: a tőzsdei és a tőzsdén kívüli (angolul </a:t>
            </a:r>
            <a:r>
              <a:rPr lang="hu-HU" sz="3600" baseline="30000" dirty="0" err="1"/>
              <a:t>over-the-counter</a:t>
            </a:r>
            <a:r>
              <a:rPr lang="hu-HU" sz="3600" baseline="30000" dirty="0"/>
              <a:t>, OTC) kereskedést, amely magában foglal minden olyan kereskedési módot, amely nem kötődik a tőzsdékhez. A tőzsdén kívüli piacokon a szigorú szabályrendszerrel nem rendelkező kereskedési típusokat bonyolítják le. Ha egy induló vállalat szeretne részvénykibocsátás révén tőkéhez jutni, akkor valószínűleg először </a:t>
            </a:r>
            <a:r>
              <a:rPr lang="hu-HU" sz="3600" baseline="30000" dirty="0" err="1"/>
              <a:t>OTC-piacon</a:t>
            </a:r>
            <a:r>
              <a:rPr lang="hu-HU" sz="3600" baseline="30000" dirty="0"/>
              <a:t> próbálkozik.</a:t>
            </a:r>
          </a:p>
        </p:txBody>
      </p:sp>
    </p:spTree>
    <p:extLst>
      <p:ext uri="{BB962C8B-B14F-4D97-AF65-F5344CB8AC3E}">
        <p14:creationId xmlns:p14="http://schemas.microsoft.com/office/powerpoint/2010/main" val="570985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7882">
                <a:alpha val="10000"/>
              </a:srgbClr>
            </a:gs>
            <a:gs pos="100000">
              <a:srgbClr val="00A0AE">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2" name="Téglalap 1"/>
          <p:cNvSpPr/>
          <p:nvPr/>
        </p:nvSpPr>
        <p:spPr>
          <a:xfrm>
            <a:off x="78154" y="1463963"/>
            <a:ext cx="11980495" cy="2554545"/>
          </a:xfrm>
          <a:prstGeom prst="rect">
            <a:avLst/>
          </a:prstGeom>
        </p:spPr>
        <p:txBody>
          <a:bodyPr wrap="square">
            <a:spAutoFit/>
          </a:bodyPr>
          <a:lstStyle/>
          <a:p>
            <a:pPr>
              <a:lnSpc>
                <a:spcPts val="3000"/>
              </a:lnSpc>
              <a:spcBef>
                <a:spcPts val="1200"/>
              </a:spcBef>
            </a:pPr>
            <a:r>
              <a:rPr lang="hu-HU" sz="3600" baseline="30000" dirty="0"/>
              <a:t>A legnagyobb vállalatok részvényei jellemzően a világ legnagyobb tőzsdéin forognak. Ezeket a tőzsdéket összekötik az adott tőzsdén kereskedő brókercégek, bankok vagy azok tulajdonosai, az információáramlás vagy akár az online kereskedési rendszer. </a:t>
            </a:r>
          </a:p>
          <a:p>
            <a:pPr>
              <a:lnSpc>
                <a:spcPts val="3000"/>
              </a:lnSpc>
              <a:spcBef>
                <a:spcPts val="1200"/>
              </a:spcBef>
            </a:pPr>
            <a:r>
              <a:rPr lang="hu-HU" sz="3600" baseline="30000" dirty="0"/>
              <a:t>A tőzsdei kereskedés általános modelljében a kereskedés két fontos láncszeme a tőzsde és az </a:t>
            </a:r>
            <a:r>
              <a:rPr lang="hu-HU" sz="3600" baseline="30000" dirty="0" err="1"/>
              <a:t>el­szá­mo­lóház</a:t>
            </a:r>
            <a:r>
              <a:rPr lang="hu-HU" sz="3600" baseline="30000" dirty="0"/>
              <a:t>. Előbbi az a piac, ahol a vevő és az eladó egymásra talál, ahol az adásvételi szerződést megkötik. </a:t>
            </a:r>
          </a:p>
        </p:txBody>
      </p:sp>
      <p:sp>
        <p:nvSpPr>
          <p:cNvPr id="8"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007882"/>
                </a:solidFill>
                <a:latin typeface="+mn-lt"/>
              </a:rPr>
              <a:t>62–63. A tőkepiac és termékei – a világ pénz­ügyi piacai </a:t>
            </a:r>
          </a:p>
        </p:txBody>
      </p:sp>
      <p:sp>
        <p:nvSpPr>
          <p:cNvPr id="9" name="Téglalap 8"/>
          <p:cNvSpPr/>
          <p:nvPr/>
        </p:nvSpPr>
        <p:spPr>
          <a:xfrm>
            <a:off x="0" y="879188"/>
            <a:ext cx="12192000" cy="584775"/>
          </a:xfrm>
          <a:prstGeom prst="rect">
            <a:avLst/>
          </a:prstGeom>
        </p:spPr>
        <p:txBody>
          <a:bodyPr wrap="square">
            <a:spAutoFit/>
          </a:bodyPr>
          <a:lstStyle/>
          <a:p>
            <a:pPr algn="ctr"/>
            <a:r>
              <a:rPr lang="hu-HU" sz="4800" b="1" baseline="30000" dirty="0"/>
              <a:t>C. </a:t>
            </a:r>
            <a:r>
              <a:rPr lang="hu-HU" sz="4800" b="1" spc="-100" baseline="30000" dirty="0">
                <a:solidFill>
                  <a:srgbClr val="007882"/>
                </a:solidFill>
              </a:rPr>
              <a:t>Hogyan kapcsolódnak egymáshoz a világ legnagyobb pénzügyi piacai?</a:t>
            </a:r>
          </a:p>
        </p:txBody>
      </p:sp>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025" y="6978863"/>
            <a:ext cx="3409950" cy="2273300"/>
          </a:xfrm>
          <a:prstGeom prst="rect">
            <a:avLst/>
          </a:prstGeom>
        </p:spPr>
      </p:pic>
      <p:pic>
        <p:nvPicPr>
          <p:cNvPr id="7" name="Kép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475" y="7066069"/>
            <a:ext cx="4514850" cy="3009900"/>
          </a:xfrm>
          <a:prstGeom prst="rect">
            <a:avLst/>
          </a:prstGeom>
        </p:spPr>
      </p:pic>
      <p:pic>
        <p:nvPicPr>
          <p:cNvPr id="10" name="Kép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0650" y="3674698"/>
            <a:ext cx="6781800" cy="3009900"/>
          </a:xfrm>
          <a:prstGeom prst="rect">
            <a:avLst/>
          </a:prstGeom>
        </p:spPr>
      </p:pic>
      <p:sp>
        <p:nvSpPr>
          <p:cNvPr id="12" name="Lekerekített téglalap 11"/>
          <p:cNvSpPr/>
          <p:nvPr/>
        </p:nvSpPr>
        <p:spPr>
          <a:xfrm>
            <a:off x="5753099" y="7829011"/>
            <a:ext cx="5953125" cy="5449378"/>
          </a:xfrm>
          <a:prstGeom prst="roundRect">
            <a:avLst>
              <a:gd name="adj" fmla="val 5493"/>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Téglalap 12"/>
          <p:cNvSpPr/>
          <p:nvPr/>
        </p:nvSpPr>
        <p:spPr>
          <a:xfrm>
            <a:off x="5753100" y="8015410"/>
            <a:ext cx="5953124" cy="5262979"/>
          </a:xfrm>
          <a:prstGeom prst="rect">
            <a:avLst/>
          </a:prstGeom>
        </p:spPr>
        <p:txBody>
          <a:bodyPr wrap="square">
            <a:spAutoFit/>
          </a:bodyPr>
          <a:lstStyle/>
          <a:p>
            <a:r>
              <a:rPr lang="hu-HU" sz="3600" b="1" baseline="30000" dirty="0"/>
              <a:t>Jó, ha tudod!</a:t>
            </a:r>
          </a:p>
          <a:p>
            <a:r>
              <a:rPr lang="hu-HU" sz="3600" baseline="30000" dirty="0"/>
              <a:t>A tőzsdeindexeket a gazdaság hőmérőinek is nevezik, mert az adott tőzsdén forgó papírokat jól jellemző részvénycsomag értékének alakulását mutatják. Követik a gazdasági folyamatokat és a befektetők várakozásait. A Budapesti Értéktőzsde tőzsdeindexe a BUX, amely a tőzsdei kereskedés legnagyobb forgalmú cégeinek aktuális kötési átlagárait a cégekkel súlyozva mutatja. Folyamatosan számítják és közzéteszik, ezért nagyon pontosan követi a tőzsdei kereskedés „hangulatát”. A BUX-szal, ahogy más országok tőzsdeindexeivel is, kereskedni is lehet.</a:t>
            </a:r>
          </a:p>
        </p:txBody>
      </p:sp>
      <p:sp>
        <p:nvSpPr>
          <p:cNvPr id="14" name="Téglalap 13"/>
          <p:cNvSpPr/>
          <p:nvPr/>
        </p:nvSpPr>
        <p:spPr>
          <a:xfrm>
            <a:off x="78154" y="3876675"/>
            <a:ext cx="5122496" cy="3155159"/>
          </a:xfrm>
          <a:prstGeom prst="rect">
            <a:avLst/>
          </a:prstGeom>
        </p:spPr>
        <p:txBody>
          <a:bodyPr wrap="square">
            <a:spAutoFit/>
          </a:bodyPr>
          <a:lstStyle/>
          <a:p>
            <a:pPr>
              <a:lnSpc>
                <a:spcPts val="3000"/>
              </a:lnSpc>
              <a:spcBef>
                <a:spcPts val="1200"/>
              </a:spcBef>
            </a:pPr>
            <a:r>
              <a:rPr lang="hu-HU" sz="3600" baseline="30000" dirty="0"/>
              <a:t>Az </a:t>
            </a:r>
            <a:r>
              <a:rPr lang="hu-HU" sz="3600" baseline="30000" dirty="0" err="1"/>
              <a:t>elszámolóház</a:t>
            </a:r>
            <a:r>
              <a:rPr lang="hu-HU" sz="3600" baseline="30000" dirty="0"/>
              <a:t> az a bankszerűen működő intézmény, ahol ténylegesen megtörténik a tranzakció, azaz a pénz–értékpapír csere. A kereskedőknek „nem szükséges” egymásban bízniuk, mert az </a:t>
            </a:r>
            <a:r>
              <a:rPr lang="hu-HU" sz="3600" baseline="30000" dirty="0" err="1"/>
              <a:t>el­szá­mo­ló­ház</a:t>
            </a:r>
            <a:r>
              <a:rPr lang="hu-HU" sz="3600" baseline="30000" dirty="0"/>
              <a:t> a vevő pénzét csak akkor adja oda az eladónak, ha az eladó a papírjait leszállította. </a:t>
            </a:r>
          </a:p>
        </p:txBody>
      </p:sp>
    </p:spTree>
    <p:extLst>
      <p:ext uri="{BB962C8B-B14F-4D97-AF65-F5344CB8AC3E}">
        <p14:creationId xmlns:p14="http://schemas.microsoft.com/office/powerpoint/2010/main" val="1344553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7882">
                <a:alpha val="10000"/>
              </a:srgbClr>
            </a:gs>
            <a:gs pos="100000">
              <a:srgbClr val="00A0AE">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2" name="Téglalap 1"/>
          <p:cNvSpPr/>
          <p:nvPr/>
        </p:nvSpPr>
        <p:spPr>
          <a:xfrm>
            <a:off x="78154" y="893834"/>
            <a:ext cx="11980495" cy="1785104"/>
          </a:xfrm>
          <a:prstGeom prst="rect">
            <a:avLst/>
          </a:prstGeom>
        </p:spPr>
        <p:txBody>
          <a:bodyPr wrap="square">
            <a:spAutoFit/>
          </a:bodyPr>
          <a:lstStyle/>
          <a:p>
            <a:pPr algn="just">
              <a:lnSpc>
                <a:spcPts val="3000"/>
              </a:lnSpc>
              <a:spcBef>
                <a:spcPts val="1200"/>
              </a:spcBef>
            </a:pPr>
            <a:r>
              <a:rPr lang="hu-HU" sz="3600" baseline="30000" dirty="0"/>
              <a:t>Léteznek olyan részvények, amelyekkel egyidejűleg több tőzsdén is lehet kereskedni. Ezeket a kereskedéseket  értékpapír-elszámoló házak támogatják. </a:t>
            </a:r>
          </a:p>
          <a:p>
            <a:pPr algn="just">
              <a:lnSpc>
                <a:spcPts val="3000"/>
              </a:lnSpc>
              <a:spcBef>
                <a:spcPts val="1200"/>
              </a:spcBef>
            </a:pPr>
            <a:r>
              <a:rPr lang="hu-HU" sz="3600" baseline="30000" dirty="0"/>
              <a:t>A KELER csoport Magyarország egyetlen értéktára és </a:t>
            </a:r>
            <a:r>
              <a:rPr lang="hu-HU" sz="3600" baseline="30000" dirty="0" err="1"/>
              <a:t>elszámolóháza</a:t>
            </a:r>
            <a:r>
              <a:rPr lang="hu-HU" sz="3600" baseline="30000" dirty="0"/>
              <a:t>, amely 1993 óta biztosítja bővülő szolgáltatásaival a tőkepiac működését. </a:t>
            </a:r>
          </a:p>
        </p:txBody>
      </p:sp>
      <p:sp>
        <p:nvSpPr>
          <p:cNvPr id="8" name="Cím 1"/>
          <p:cNvSpPr txBox="1">
            <a:spLocks/>
          </p:cNvSpPr>
          <p:nvPr/>
        </p:nvSpPr>
        <p:spPr>
          <a:xfrm>
            <a:off x="0" y="0"/>
            <a:ext cx="9869760" cy="42783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007882"/>
                </a:solidFill>
                <a:latin typeface="+mn-lt"/>
              </a:rPr>
              <a:t>62–63. A tőkepiac és termékei – a világ pénz­ügyi piacai – </a:t>
            </a:r>
            <a:r>
              <a:rPr lang="hu-HU" sz="2400" b="1" baseline="30000" dirty="0"/>
              <a:t>C. </a:t>
            </a:r>
            <a:r>
              <a:rPr lang="hu-HU" sz="2400" b="1" spc="-100" baseline="30000" dirty="0">
                <a:solidFill>
                  <a:srgbClr val="007882"/>
                </a:solidFill>
              </a:rPr>
              <a:t>Hogyan kapcsolódnak egymáshoz a világ legnagyobb pénzügyi piacai?</a:t>
            </a:r>
            <a:r>
              <a:rPr lang="hu-HU" sz="2400" b="1" baseline="30000" dirty="0">
                <a:solidFill>
                  <a:srgbClr val="007882"/>
                </a:solidFill>
                <a:latin typeface="+mn-lt"/>
              </a:rPr>
              <a:t> </a:t>
            </a:r>
          </a:p>
        </p:txBody>
      </p:sp>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025" y="6978863"/>
            <a:ext cx="3409950" cy="2273300"/>
          </a:xfrm>
          <a:prstGeom prst="rect">
            <a:avLst/>
          </a:prstGeom>
        </p:spPr>
      </p:pic>
      <p:pic>
        <p:nvPicPr>
          <p:cNvPr id="7" name="Kép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603" y="2217217"/>
            <a:ext cx="5943598" cy="3962399"/>
          </a:xfrm>
          <a:prstGeom prst="rect">
            <a:avLst/>
          </a:prstGeom>
        </p:spPr>
      </p:pic>
      <p:sp>
        <p:nvSpPr>
          <p:cNvPr id="12" name="Lekerekített téglalap 11"/>
          <p:cNvSpPr/>
          <p:nvPr/>
        </p:nvSpPr>
        <p:spPr>
          <a:xfrm>
            <a:off x="5753099" y="7829011"/>
            <a:ext cx="5953125" cy="5449378"/>
          </a:xfrm>
          <a:prstGeom prst="roundRect">
            <a:avLst>
              <a:gd name="adj" fmla="val 5493"/>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Téglalap 12"/>
          <p:cNvSpPr/>
          <p:nvPr/>
        </p:nvSpPr>
        <p:spPr>
          <a:xfrm>
            <a:off x="5753100" y="8015410"/>
            <a:ext cx="5953124" cy="5262979"/>
          </a:xfrm>
          <a:prstGeom prst="rect">
            <a:avLst/>
          </a:prstGeom>
        </p:spPr>
        <p:txBody>
          <a:bodyPr wrap="square">
            <a:spAutoFit/>
          </a:bodyPr>
          <a:lstStyle/>
          <a:p>
            <a:r>
              <a:rPr lang="hu-HU" sz="3600" b="1" baseline="30000" dirty="0"/>
              <a:t>Jó, ha tudod!</a:t>
            </a:r>
          </a:p>
          <a:p>
            <a:r>
              <a:rPr lang="hu-HU" sz="3600" baseline="30000" dirty="0"/>
              <a:t>A tőzsdeindexeket a gazdaság hőmérőinek is nevezik, mert az adott tőzsdén forgó papírokat jól jellemző részvénycsomag értékének alakulását mutatják. Követik a gazdasági folyamatokat és a befektetők várakozásait. A Budapesti Értéktőzsde tőzsdeindexe a BUX, amely a tőzsdei kereskedés legnagyobb forgalmú cégeinek aktuális kötési átlagárait a cégekkel súlyozva mutatja. Folyamatosan számítják és közzéteszik, ezért nagyon pontosan követi a tőzsdei kereskedés „hangulatát”. A BUX-szal, ahogy más országok tőzsdeindexeivel is, kereskedni is lehet.</a:t>
            </a:r>
          </a:p>
        </p:txBody>
      </p:sp>
      <p:sp>
        <p:nvSpPr>
          <p:cNvPr id="3" name="Téglalap 2"/>
          <p:cNvSpPr/>
          <p:nvPr/>
        </p:nvSpPr>
        <p:spPr>
          <a:xfrm>
            <a:off x="78154" y="2567315"/>
            <a:ext cx="6096000" cy="3539880"/>
          </a:xfrm>
          <a:prstGeom prst="rect">
            <a:avLst/>
          </a:prstGeom>
        </p:spPr>
        <p:txBody>
          <a:bodyPr>
            <a:spAutoFit/>
          </a:bodyPr>
          <a:lstStyle/>
          <a:p>
            <a:pPr algn="just">
              <a:lnSpc>
                <a:spcPts val="3000"/>
              </a:lnSpc>
              <a:spcBef>
                <a:spcPts val="1200"/>
              </a:spcBef>
            </a:pPr>
            <a:r>
              <a:rPr lang="hu-HU" sz="3600" baseline="30000" dirty="0"/>
              <a:t>Miért van központi szerepe a tőzsdének? Mert a tőzsde koncentrált piac – térben és időben egy helyre koncentrálja az adott befektetési eszközök keresletét és kínálatát. A tőzsdei kereskedés fontos ismérve a nyilvánosság, így minden, ami a tőzsdén történik (többek között a vételi és eladási ajánlatok az adott értékpapírokra, kötések) nyilvános, bárki által azonnal elérhető információ.</a:t>
            </a:r>
          </a:p>
        </p:txBody>
      </p:sp>
    </p:spTree>
    <p:extLst>
      <p:ext uri="{BB962C8B-B14F-4D97-AF65-F5344CB8AC3E}">
        <p14:creationId xmlns:p14="http://schemas.microsoft.com/office/powerpoint/2010/main" val="2818964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7882">
                <a:alpha val="10000"/>
              </a:srgbClr>
            </a:gs>
            <a:gs pos="100000">
              <a:srgbClr val="00A0AE">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2" name="Téglalap 1"/>
          <p:cNvSpPr/>
          <p:nvPr/>
        </p:nvSpPr>
        <p:spPr>
          <a:xfrm>
            <a:off x="78154" y="893834"/>
            <a:ext cx="6436946" cy="3708708"/>
          </a:xfrm>
          <a:prstGeom prst="rect">
            <a:avLst/>
          </a:prstGeom>
        </p:spPr>
        <p:txBody>
          <a:bodyPr wrap="square">
            <a:spAutoFit/>
          </a:bodyPr>
          <a:lstStyle/>
          <a:p>
            <a:pPr algn="just">
              <a:lnSpc>
                <a:spcPts val="3000"/>
              </a:lnSpc>
              <a:spcBef>
                <a:spcPts val="1200"/>
              </a:spcBef>
            </a:pPr>
            <a:r>
              <a:rPr lang="hu-HU" sz="3600" baseline="30000" dirty="0"/>
              <a:t>Az információs technológia forradalmával az egyes országok értékpapírpiacai és tőzsdéi közötti átjárás jelentősen egyszerűsödött, így a magyar befektetők számára is elérhetővé vált gyakorlatilag a világ bármely értékpapírja, tőzsdéje. </a:t>
            </a:r>
          </a:p>
          <a:p>
            <a:pPr algn="just">
              <a:lnSpc>
                <a:spcPts val="3000"/>
              </a:lnSpc>
              <a:spcBef>
                <a:spcPts val="1200"/>
              </a:spcBef>
            </a:pPr>
            <a:r>
              <a:rPr lang="hu-HU" sz="3600" baseline="30000" dirty="0"/>
              <a:t>Ma már ugyanolyan egyszerű egy Frankfurtban forgalmazott részvényt vagy egy a New York-i Ér­ték­tőzs­dén listázott értékpapírt megvenni, mint a Budapesti Értéktőzsdén jegyzett papírokat.</a:t>
            </a:r>
          </a:p>
        </p:txBody>
      </p:sp>
      <p:sp>
        <p:nvSpPr>
          <p:cNvPr id="8" name="Cím 1"/>
          <p:cNvSpPr txBox="1">
            <a:spLocks/>
          </p:cNvSpPr>
          <p:nvPr/>
        </p:nvSpPr>
        <p:spPr>
          <a:xfrm>
            <a:off x="0" y="0"/>
            <a:ext cx="9869760" cy="42783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007882"/>
                </a:solidFill>
                <a:latin typeface="+mn-lt"/>
              </a:rPr>
              <a:t>62–63. A tőkepiac és termékei – a világ pénz­ügyi piacai – </a:t>
            </a:r>
            <a:r>
              <a:rPr lang="hu-HU" sz="2400" b="1" baseline="30000" dirty="0"/>
              <a:t>C. </a:t>
            </a:r>
            <a:r>
              <a:rPr lang="hu-HU" sz="2400" b="1" spc="-100" baseline="30000" dirty="0">
                <a:solidFill>
                  <a:srgbClr val="007882"/>
                </a:solidFill>
              </a:rPr>
              <a:t>Hogyan kapcsolódnak egymáshoz a világ legnagyobb pénzügyi piacai?</a:t>
            </a:r>
            <a:r>
              <a:rPr lang="hu-HU" sz="2400" b="1" baseline="30000" dirty="0">
                <a:solidFill>
                  <a:srgbClr val="007882"/>
                </a:solidFill>
                <a:latin typeface="+mn-lt"/>
              </a:rPr>
              <a:t> </a:t>
            </a:r>
          </a:p>
        </p:txBody>
      </p:sp>
      <p:pic>
        <p:nvPicPr>
          <p:cNvPr id="5" name="Kép 4"/>
          <p:cNvPicPr>
            <a:picLocks noChangeAspect="1"/>
          </p:cNvPicPr>
          <p:nvPr/>
        </p:nvPicPr>
        <p:blipFill rotWithShape="1">
          <a:blip r:embed="rId3" cstate="print">
            <a:extLst>
              <a:ext uri="{28A0092B-C50C-407E-A947-70E740481C1C}">
                <a14:useLocalDpi xmlns:a14="http://schemas.microsoft.com/office/drawing/2010/main" val="0"/>
              </a:ext>
            </a:extLst>
          </a:blip>
          <a:srcRect t="15811" b="1240"/>
          <a:stretch/>
        </p:blipFill>
        <p:spPr>
          <a:xfrm>
            <a:off x="167166" y="4330068"/>
            <a:ext cx="6119494" cy="3384000"/>
          </a:xfrm>
          <a:prstGeom prst="rect">
            <a:avLst/>
          </a:prstGeom>
        </p:spPr>
      </p:pic>
      <p:sp>
        <p:nvSpPr>
          <p:cNvPr id="12" name="Lekerekített téglalap 11"/>
          <p:cNvSpPr/>
          <p:nvPr/>
        </p:nvSpPr>
        <p:spPr>
          <a:xfrm>
            <a:off x="6515099" y="893834"/>
            <a:ext cx="5467349" cy="5697466"/>
          </a:xfrm>
          <a:prstGeom prst="roundRect">
            <a:avLst>
              <a:gd name="adj" fmla="val 3075"/>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Téglalap 12"/>
          <p:cNvSpPr/>
          <p:nvPr/>
        </p:nvSpPr>
        <p:spPr>
          <a:xfrm>
            <a:off x="6591299" y="1080233"/>
            <a:ext cx="5391149" cy="5632311"/>
          </a:xfrm>
          <a:prstGeom prst="rect">
            <a:avLst/>
          </a:prstGeom>
        </p:spPr>
        <p:txBody>
          <a:bodyPr wrap="square">
            <a:spAutoFit/>
          </a:bodyPr>
          <a:lstStyle/>
          <a:p>
            <a:pPr algn="just"/>
            <a:r>
              <a:rPr lang="hu-HU" sz="3600" b="1" baseline="30000" dirty="0"/>
              <a:t>Jó, ha tudod!</a:t>
            </a:r>
          </a:p>
          <a:p>
            <a:pPr algn="just"/>
            <a:r>
              <a:rPr lang="hu-HU" sz="3600" baseline="30000" dirty="0"/>
              <a:t>A tőzsdeindexeket a gazdaság hőmérőinek is nevezik, mert az adott tőzsdén forgó papírokat jól jellemző részvénycsomag értékének alakulását mutatják. Követik a gazdasági folyamatokat és a befektetők várakozásait. A Budapesti Értéktőzsde tőzsdeindexe a BUX, amely a tőzsdei kereskedés legnagyobb forgalmú cégeinek aktuális kötési átlagárait a cégekkel súlyozva mutatja. Folyamatosan számítják és közzéteszik, ezért nagyon pontosan követi a tőzsdei kereskedés „hangulatát”. A BUX-szal, ahogy más országok tőzsdeindexeivel is, kereskedni is lehet.</a:t>
            </a:r>
          </a:p>
        </p:txBody>
      </p:sp>
    </p:spTree>
    <p:extLst>
      <p:ext uri="{BB962C8B-B14F-4D97-AF65-F5344CB8AC3E}">
        <p14:creationId xmlns:p14="http://schemas.microsoft.com/office/powerpoint/2010/main" val="1673623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A6AE">
                <a:alpha val="9804"/>
              </a:srgbClr>
            </a:gs>
            <a:gs pos="100000">
              <a:srgbClr val="00A0AE">
                <a:alpha val="24706"/>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7" name="Alcím 5"/>
          <p:cNvSpPr>
            <a:spLocks noGrp="1"/>
          </p:cNvSpPr>
          <p:nvPr>
            <p:ph type="subTitle" idx="1"/>
          </p:nvPr>
        </p:nvSpPr>
        <p:spPr>
          <a:xfrm>
            <a:off x="205710" y="2575581"/>
            <a:ext cx="11893867" cy="3277821"/>
          </a:xfrm>
        </p:spPr>
        <p:txBody>
          <a:bodyPr>
            <a:noAutofit/>
          </a:bodyPr>
          <a:lstStyle/>
          <a:p>
            <a:pPr algn="just">
              <a:lnSpc>
                <a:spcPts val="3000"/>
              </a:lnSpc>
              <a:spcBef>
                <a:spcPts val="1200"/>
              </a:spcBef>
            </a:pPr>
            <a:r>
              <a:rPr lang="hu-HU" sz="3600" b="1" baseline="30000" dirty="0">
                <a:solidFill>
                  <a:srgbClr val="007882"/>
                </a:solidFill>
              </a:rPr>
              <a:t>Hogyan működik a tőkepiac?</a:t>
            </a:r>
            <a:r>
              <a:rPr lang="hu-HU" sz="3600" baseline="30000" dirty="0">
                <a:solidFill>
                  <a:srgbClr val="007882"/>
                </a:solidFill>
              </a:rPr>
              <a:t> </a:t>
            </a:r>
            <a:r>
              <a:rPr lang="hu-HU" sz="3600" baseline="30000" dirty="0"/>
              <a:t>A tőkepiac szerepe, hogy közvetítse a tőkét a megtakarítók és a felhasználók között. A tőkepiac fontos része az értékpapírok piaca.</a:t>
            </a:r>
          </a:p>
          <a:p>
            <a:pPr algn="just">
              <a:lnSpc>
                <a:spcPts val="3000"/>
              </a:lnSpc>
              <a:spcBef>
                <a:spcPts val="1200"/>
              </a:spcBef>
            </a:pPr>
            <a:r>
              <a:rPr lang="hu-HU" sz="3600" b="1" baseline="30000" dirty="0">
                <a:solidFill>
                  <a:srgbClr val="007882"/>
                </a:solidFill>
              </a:rPr>
              <a:t>Milyen eszközökkel és hol kereskednek a brókercégek?</a:t>
            </a:r>
            <a:r>
              <a:rPr lang="hu-HU" sz="3600" baseline="30000" dirty="0">
                <a:solidFill>
                  <a:srgbClr val="007882"/>
                </a:solidFill>
              </a:rPr>
              <a:t> </a:t>
            </a:r>
            <a:r>
              <a:rPr lang="hu-HU" sz="3600" baseline="30000" dirty="0"/>
              <a:t>A brókercégek kötvényekkel és részvényekkel kereskednek a kibocsátók elsődleges piacán és a másodlagos értékpapírpiacon.</a:t>
            </a:r>
          </a:p>
          <a:p>
            <a:pPr algn="just">
              <a:lnSpc>
                <a:spcPts val="3000"/>
              </a:lnSpc>
              <a:spcBef>
                <a:spcPts val="1200"/>
              </a:spcBef>
            </a:pPr>
            <a:r>
              <a:rPr lang="hu-HU" sz="3600" b="1" baseline="30000" dirty="0">
                <a:solidFill>
                  <a:srgbClr val="007882"/>
                </a:solidFill>
              </a:rPr>
              <a:t>Hogyan kapcsolódnak egymáshoz a világ legnagyobb pénzügyi piacai?</a:t>
            </a:r>
            <a:r>
              <a:rPr lang="hu-HU" sz="3600" baseline="30000" dirty="0">
                <a:solidFill>
                  <a:srgbClr val="007882"/>
                </a:solidFill>
              </a:rPr>
              <a:t> </a:t>
            </a:r>
            <a:r>
              <a:rPr lang="hu-HU" sz="3600" baseline="30000" dirty="0"/>
              <a:t>A legnagyobb pénz- és tőkepiacok földrajzilag a világ különböző helyein azonos vagy hasonló eszközökkel kereskednek. Összekötik őket a szabályozott piacok, mint például a tőzsdék, az értékpapír-elszámoló házak, az információáramlás vagy a technológiának köszönhetően maguk a kereskedési rendszerek. </a:t>
            </a:r>
            <a:endParaRPr lang="hu-HU" sz="3600" spc="-100" baseline="30000" dirty="0"/>
          </a:p>
        </p:txBody>
      </p:sp>
      <p:sp>
        <p:nvSpPr>
          <p:cNvPr id="8" name="Cím 1"/>
          <p:cNvSpPr>
            <a:spLocks noGrp="1"/>
          </p:cNvSpPr>
          <p:nvPr>
            <p:ph type="ctrTitle"/>
          </p:nvPr>
        </p:nvSpPr>
        <p:spPr>
          <a:xfrm>
            <a:off x="0" y="727999"/>
            <a:ext cx="12192000" cy="1790701"/>
          </a:xfrm>
        </p:spPr>
        <p:txBody>
          <a:bodyPr>
            <a:normAutofit/>
          </a:bodyPr>
          <a:lstStyle/>
          <a:p>
            <a:r>
              <a:rPr lang="hu-HU" sz="7200" b="1" spc="-60" baseline="30000" dirty="0">
                <a:solidFill>
                  <a:srgbClr val="007882"/>
                </a:solidFill>
                <a:latin typeface="+mn-lt"/>
              </a:rPr>
              <a:t>62–63. A tőkepiac és termékei </a:t>
            </a:r>
            <a:br>
              <a:rPr lang="hu-HU" sz="7200" b="1" spc="-60" baseline="30000" dirty="0">
                <a:solidFill>
                  <a:srgbClr val="007882"/>
                </a:solidFill>
                <a:latin typeface="+mn-lt"/>
              </a:rPr>
            </a:br>
            <a:r>
              <a:rPr lang="hu-HU" sz="7200" b="1" spc="-60" baseline="30000" dirty="0">
                <a:solidFill>
                  <a:srgbClr val="007882"/>
                </a:solidFill>
                <a:latin typeface="+mn-lt"/>
              </a:rPr>
              <a:t>– a világ pénz­ügyi piacai </a:t>
            </a:r>
          </a:p>
        </p:txBody>
      </p:sp>
    </p:spTree>
    <p:extLst>
      <p:ext uri="{BB962C8B-B14F-4D97-AF65-F5344CB8AC3E}">
        <p14:creationId xmlns:p14="http://schemas.microsoft.com/office/powerpoint/2010/main" val="3189660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7882">
                <a:alpha val="10000"/>
              </a:srgbClr>
            </a:gs>
            <a:gs pos="100000">
              <a:srgbClr val="00A0AE">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1"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007882"/>
                </a:solidFill>
                <a:latin typeface="+mn-lt"/>
              </a:rPr>
              <a:t>62–63. A tőkepiac és termékei – a világ pénz­ügyi piacai </a:t>
            </a:r>
          </a:p>
        </p:txBody>
      </p:sp>
      <p:sp>
        <p:nvSpPr>
          <p:cNvPr id="13" name="Téglalap 12"/>
          <p:cNvSpPr/>
          <p:nvPr/>
        </p:nvSpPr>
        <p:spPr>
          <a:xfrm>
            <a:off x="0" y="879188"/>
            <a:ext cx="12192000" cy="584775"/>
          </a:xfrm>
          <a:prstGeom prst="rect">
            <a:avLst/>
          </a:prstGeom>
        </p:spPr>
        <p:txBody>
          <a:bodyPr wrap="square">
            <a:spAutoFit/>
          </a:bodyPr>
          <a:lstStyle/>
          <a:p>
            <a:pPr algn="ctr"/>
            <a:r>
              <a:rPr lang="hu-HU" sz="4800" b="1" baseline="30000" dirty="0"/>
              <a:t>A. </a:t>
            </a:r>
            <a:r>
              <a:rPr lang="hu-HU" sz="4800" b="1" baseline="30000" dirty="0">
                <a:solidFill>
                  <a:srgbClr val="007882"/>
                </a:solidFill>
              </a:rPr>
              <a:t>Hogyan működik a tőkepiac?</a:t>
            </a:r>
          </a:p>
        </p:txBody>
      </p:sp>
      <p:sp>
        <p:nvSpPr>
          <p:cNvPr id="12" name="Lekerekített téglalap 11"/>
          <p:cNvSpPr/>
          <p:nvPr/>
        </p:nvSpPr>
        <p:spPr>
          <a:xfrm>
            <a:off x="161925" y="1428752"/>
            <a:ext cx="6581037" cy="5238748"/>
          </a:xfrm>
          <a:prstGeom prst="roundRect">
            <a:avLst>
              <a:gd name="adj" fmla="val 3601"/>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Téglalap 13"/>
          <p:cNvSpPr/>
          <p:nvPr/>
        </p:nvSpPr>
        <p:spPr>
          <a:xfrm>
            <a:off x="161926" y="1518821"/>
            <a:ext cx="6590565" cy="5262979"/>
          </a:xfrm>
          <a:prstGeom prst="rect">
            <a:avLst/>
          </a:prstGeom>
        </p:spPr>
        <p:txBody>
          <a:bodyPr wrap="square">
            <a:spAutoFit/>
          </a:bodyPr>
          <a:lstStyle/>
          <a:p>
            <a:r>
              <a:rPr lang="hu-HU" sz="3600" b="1" baseline="30000" dirty="0"/>
              <a:t>Veszélyes befektetés </a:t>
            </a:r>
          </a:p>
          <a:p>
            <a:pPr algn="just"/>
            <a:r>
              <a:rPr lang="hu-HU" sz="3600" baseline="30000" dirty="0"/>
              <a:t>Molnár apu a pénzpiaci híreket böngészve látja, hogy ahhoz a brókercéghez, amelynél a nyereményből többek között tőzsdei részvényeket vettek, felügyeleti biztost rendeltek ki, és felfüggesztették a kifizetéseket. A Molnár családnak az állampapírokkal együtt 1,5 millió forintja volt elhelyezve a cégnél. Aput hirtelen elöntötte a hideg veríték. Anyu azonban megnyugtatta: ezek szerint nem emlékszik rá, hogy néhány napja megbeszélték, hogy kényelmi szempontok miatt az összes befektetést átviszik a számlavezető bankjukhoz, amit ő meg is tett. Szerencsések vagyunk – mosolygott megkönnyebbülten apu. </a:t>
            </a:r>
          </a:p>
        </p:txBody>
      </p:sp>
      <p:sp>
        <p:nvSpPr>
          <p:cNvPr id="8" name="Lekerekített téglalap 7"/>
          <p:cNvSpPr/>
          <p:nvPr/>
        </p:nvSpPr>
        <p:spPr>
          <a:xfrm>
            <a:off x="6904887" y="1428751"/>
            <a:ext cx="5125188" cy="5238749"/>
          </a:xfrm>
          <a:prstGeom prst="roundRect">
            <a:avLst>
              <a:gd name="adj" fmla="val 3251"/>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8"/>
          <p:cNvSpPr/>
          <p:nvPr/>
        </p:nvSpPr>
        <p:spPr>
          <a:xfrm>
            <a:off x="7027980" y="1600200"/>
            <a:ext cx="4992567" cy="5016758"/>
          </a:xfrm>
          <a:prstGeom prst="rect">
            <a:avLst/>
          </a:prstGeom>
        </p:spPr>
        <p:txBody>
          <a:bodyPr wrap="square">
            <a:spAutoFit/>
          </a:bodyPr>
          <a:lstStyle/>
          <a:p>
            <a:pPr algn="just">
              <a:lnSpc>
                <a:spcPts val="3000"/>
              </a:lnSpc>
              <a:spcBef>
                <a:spcPts val="1200"/>
              </a:spcBef>
            </a:pPr>
            <a:r>
              <a:rPr lang="hu-HU" sz="3600" baseline="30000" dirty="0"/>
              <a:t>Mennyi lett volna a család vesztesége, ha 100 ezer euróig ad védelmet a </a:t>
            </a:r>
            <a:r>
              <a:rPr lang="hu-HU" sz="3600" baseline="30000" dirty="0" err="1"/>
              <a:t>Beva</a:t>
            </a:r>
            <a:r>
              <a:rPr lang="hu-HU" sz="3600" baseline="30000" dirty="0"/>
              <a:t>, 1 millió Ft-ig 100 %-ot térítenek, és 1 millió forint fölött 10 százalék önrésze (vesztesége) van az ügyfélnek? </a:t>
            </a:r>
          </a:p>
          <a:p>
            <a:pPr algn="just">
              <a:lnSpc>
                <a:spcPts val="3000"/>
              </a:lnSpc>
              <a:spcBef>
                <a:spcPts val="1200"/>
              </a:spcBef>
            </a:pPr>
            <a:r>
              <a:rPr lang="hu-HU" sz="3600" baseline="30000" dirty="0"/>
              <a:t>Véleményed szerint milyen okai lehetnek annak, ha egy brókercég nem tud elszámolni az ügyfeleinek a pénzével és befektetéseivel?</a:t>
            </a:r>
          </a:p>
          <a:p>
            <a:pPr algn="just">
              <a:lnSpc>
                <a:spcPts val="3000"/>
              </a:lnSpc>
              <a:spcBef>
                <a:spcPts val="1200"/>
              </a:spcBef>
            </a:pPr>
            <a:r>
              <a:rPr lang="hu-HU" sz="3600" baseline="30000" dirty="0"/>
              <a:t>Hogyan lehet az ilyen jellegű kockázatokat mérsékelni? Milyen céget érdemes választani?</a:t>
            </a:r>
          </a:p>
        </p:txBody>
      </p:sp>
    </p:spTree>
    <p:extLst>
      <p:ext uri="{BB962C8B-B14F-4D97-AF65-F5344CB8AC3E}">
        <p14:creationId xmlns:p14="http://schemas.microsoft.com/office/powerpoint/2010/main" val="3821958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7882">
                <a:alpha val="10000"/>
              </a:srgbClr>
            </a:gs>
            <a:gs pos="100000">
              <a:srgbClr val="00A0AE">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1"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007882"/>
                </a:solidFill>
                <a:latin typeface="+mn-lt"/>
              </a:rPr>
              <a:t>62–63. A tőkepiac és termékei – a világ pénz­ügyi piacai </a:t>
            </a:r>
          </a:p>
        </p:txBody>
      </p:sp>
      <p:sp>
        <p:nvSpPr>
          <p:cNvPr id="13" name="Téglalap 12"/>
          <p:cNvSpPr/>
          <p:nvPr/>
        </p:nvSpPr>
        <p:spPr>
          <a:xfrm>
            <a:off x="0" y="879188"/>
            <a:ext cx="12192000" cy="584775"/>
          </a:xfrm>
          <a:prstGeom prst="rect">
            <a:avLst/>
          </a:prstGeom>
        </p:spPr>
        <p:txBody>
          <a:bodyPr wrap="square">
            <a:spAutoFit/>
          </a:bodyPr>
          <a:lstStyle/>
          <a:p>
            <a:pPr algn="ctr"/>
            <a:r>
              <a:rPr lang="hu-HU" sz="4800" b="1" baseline="30000" dirty="0"/>
              <a:t>B. </a:t>
            </a:r>
            <a:r>
              <a:rPr lang="hu-HU" sz="4800" b="1" baseline="30000" dirty="0">
                <a:solidFill>
                  <a:srgbClr val="007882"/>
                </a:solidFill>
              </a:rPr>
              <a:t>Milyen eszközökkel és hol kereskednek a brókercégek?</a:t>
            </a:r>
          </a:p>
        </p:txBody>
      </p:sp>
      <p:sp>
        <p:nvSpPr>
          <p:cNvPr id="12" name="Lekerekített téglalap 11"/>
          <p:cNvSpPr/>
          <p:nvPr/>
        </p:nvSpPr>
        <p:spPr>
          <a:xfrm>
            <a:off x="161926" y="1428752"/>
            <a:ext cx="4011489" cy="5238748"/>
          </a:xfrm>
          <a:prstGeom prst="roundRect">
            <a:avLst>
              <a:gd name="adj" fmla="val 3601"/>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Téglalap 13"/>
          <p:cNvSpPr/>
          <p:nvPr/>
        </p:nvSpPr>
        <p:spPr>
          <a:xfrm>
            <a:off x="161926" y="1518821"/>
            <a:ext cx="4011489" cy="5386090"/>
          </a:xfrm>
          <a:prstGeom prst="rect">
            <a:avLst/>
          </a:prstGeom>
        </p:spPr>
        <p:txBody>
          <a:bodyPr wrap="square">
            <a:spAutoFit/>
          </a:bodyPr>
          <a:lstStyle/>
          <a:p>
            <a:r>
              <a:rPr lang="hu-HU" sz="3600" b="1" spc="-60" baseline="30000" dirty="0"/>
              <a:t>Kicsi a kamat, de erős! </a:t>
            </a:r>
          </a:p>
          <a:p>
            <a:pPr algn="just"/>
            <a:r>
              <a:rPr lang="hu-HU" sz="3200" spc="-60" baseline="30000" dirty="0"/>
              <a:t>Molnár anyu a barátnőjének meséli, hogy devizában nem is érdemes pénzt tartani Magyar-országon, mert olyan kevés a kamata. Mire ő azt válaszolja, hogy neki van 3 éves euró-kötvénye, amit még 3 százalékos hozammal vásárolt 1 évvel ezelőtt. Ez egyrészt sokkal többet hoz, mint a hazai bankok devizabetéti kamata, másrészt a 3 éves kötvényt 1 éve 300 forintos árfolyamon vette. Ez most már 310 forint, ami akár még emelkedhet is a hátralévő két év alatt. De csökkenhet is! – jegyezte meg anyu.</a:t>
            </a:r>
          </a:p>
        </p:txBody>
      </p:sp>
      <p:sp>
        <p:nvSpPr>
          <p:cNvPr id="8" name="Lekerekített téglalap 7"/>
          <p:cNvSpPr/>
          <p:nvPr/>
        </p:nvSpPr>
        <p:spPr>
          <a:xfrm>
            <a:off x="4400061" y="1428751"/>
            <a:ext cx="7630013" cy="5238749"/>
          </a:xfrm>
          <a:prstGeom prst="roundRect">
            <a:avLst>
              <a:gd name="adj" fmla="val 3251"/>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8"/>
          <p:cNvSpPr/>
          <p:nvPr/>
        </p:nvSpPr>
        <p:spPr>
          <a:xfrm>
            <a:off x="4400062" y="1600200"/>
            <a:ext cx="7620486" cy="5223609"/>
          </a:xfrm>
          <a:prstGeom prst="rect">
            <a:avLst/>
          </a:prstGeom>
        </p:spPr>
        <p:txBody>
          <a:bodyPr wrap="square">
            <a:spAutoFit/>
          </a:bodyPr>
          <a:lstStyle/>
          <a:p>
            <a:pPr algn="just">
              <a:lnSpc>
                <a:spcPts val="3000"/>
              </a:lnSpc>
              <a:spcBef>
                <a:spcPts val="1200"/>
              </a:spcBef>
            </a:pPr>
            <a:r>
              <a:rPr lang="hu-HU" sz="3200" spc="-60" baseline="30000" dirty="0"/>
              <a:t>Anyu barátnője a befektetést 10 ezer euróért vásárolta egy éve 3 százalékos éves kamatszelvénnyel. Ha eltekintünk a váltási költségektől és a kamatadótól,</a:t>
            </a:r>
          </a:p>
          <a:p>
            <a:pPr marL="571500" indent="-571500" algn="just">
              <a:lnSpc>
                <a:spcPts val="3000"/>
              </a:lnSpc>
              <a:buFont typeface="Arial" panose="020B0604020202020204" pitchFamily="34" charset="0"/>
              <a:buChar char="•"/>
            </a:pPr>
            <a:r>
              <a:rPr lang="hu-HU" sz="3200" spc="-60" baseline="30000" dirty="0"/>
              <a:t>mennyi lenne a hozam forintban az éves kamatszelvénnyel együtt, ha ma (310 Ft-os árfolyamon) adná el az </a:t>
            </a:r>
            <a:r>
              <a:rPr lang="hu-HU" sz="3200" spc="-60" baseline="30000" dirty="0" err="1"/>
              <a:t>eurókötvényt</a:t>
            </a:r>
            <a:r>
              <a:rPr lang="hu-HU" sz="3200" spc="-60" baseline="30000" dirty="0"/>
              <a:t>?</a:t>
            </a:r>
          </a:p>
          <a:p>
            <a:pPr marL="571500" indent="-571500" algn="just">
              <a:lnSpc>
                <a:spcPts val="3000"/>
              </a:lnSpc>
              <a:buFont typeface="Arial" panose="020B0604020202020204" pitchFamily="34" charset="0"/>
              <a:buChar char="•"/>
            </a:pPr>
            <a:r>
              <a:rPr lang="hu-HU" sz="3200" spc="-60" baseline="30000" dirty="0"/>
              <a:t>mennyi lenne a hozam, ha megtartaná a lejáratig, és időközben a második év végére az </a:t>
            </a:r>
            <a:r>
              <a:rPr lang="hu-HU" sz="3200" spc="-60" baseline="30000" dirty="0" err="1"/>
              <a:t>euróárfolyam</a:t>
            </a:r>
            <a:r>
              <a:rPr lang="hu-HU" sz="3200" spc="-60" baseline="30000" dirty="0"/>
              <a:t> 320-ra, a harmadik év végére 325 Ft-ra emelkedne?</a:t>
            </a:r>
          </a:p>
          <a:p>
            <a:pPr marL="571500" indent="-571500" algn="just">
              <a:lnSpc>
                <a:spcPts val="3000"/>
              </a:lnSpc>
              <a:buFont typeface="Arial" panose="020B0604020202020204" pitchFamily="34" charset="0"/>
              <a:buChar char="•"/>
            </a:pPr>
            <a:r>
              <a:rPr lang="hu-HU" sz="3200" spc="-60" baseline="30000" dirty="0"/>
              <a:t>mennyi lenne a forinthozam, ha a 2. év végére az árfolyam 300-ra, a 3. év végére pedig 280 Ft-ra módosulna?</a:t>
            </a:r>
          </a:p>
          <a:p>
            <a:pPr algn="just">
              <a:lnSpc>
                <a:spcPts val="3000"/>
              </a:lnSpc>
              <a:spcBef>
                <a:spcPts val="1200"/>
              </a:spcBef>
            </a:pPr>
            <a:r>
              <a:rPr lang="hu-HU" sz="3200" spc="-60" baseline="30000" dirty="0"/>
              <a:t>Milyen befektetésen lehetne elgondolkodni, ha nem lenne </a:t>
            </a:r>
            <a:br>
              <a:rPr lang="hu-HU" sz="3200" spc="-60" baseline="30000" dirty="0"/>
            </a:br>
            <a:r>
              <a:rPr lang="hu-HU" sz="3200" spc="-60" baseline="30000" dirty="0"/>
              <a:t>10 000 eurónk, csak a töredéke, de szeretnénk </a:t>
            </a:r>
            <a:r>
              <a:rPr lang="hu-HU" sz="3200" spc="-60" baseline="30000" dirty="0" err="1"/>
              <a:t>euróhozamokat</a:t>
            </a:r>
            <a:r>
              <a:rPr lang="hu-HU" sz="3200" spc="-60" baseline="30000" dirty="0"/>
              <a:t> kapni? Ismételd át, milyen értékpapírokat ismertél már meg!</a:t>
            </a:r>
          </a:p>
        </p:txBody>
      </p:sp>
    </p:spTree>
    <p:extLst>
      <p:ext uri="{BB962C8B-B14F-4D97-AF65-F5344CB8AC3E}">
        <p14:creationId xmlns:p14="http://schemas.microsoft.com/office/powerpoint/2010/main" val="2629627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7882">
                <a:alpha val="10000"/>
              </a:srgbClr>
            </a:gs>
            <a:gs pos="100000">
              <a:srgbClr val="00A0AE">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1"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007882"/>
                </a:solidFill>
                <a:latin typeface="+mn-lt"/>
              </a:rPr>
              <a:t>62–63. A tőkepiac és termékei – a világ pénz­ügyi piacai </a:t>
            </a:r>
          </a:p>
        </p:txBody>
      </p:sp>
      <p:sp>
        <p:nvSpPr>
          <p:cNvPr id="13" name="Téglalap 12"/>
          <p:cNvSpPr/>
          <p:nvPr/>
        </p:nvSpPr>
        <p:spPr>
          <a:xfrm>
            <a:off x="0" y="879188"/>
            <a:ext cx="12192000" cy="1077218"/>
          </a:xfrm>
          <a:prstGeom prst="rect">
            <a:avLst/>
          </a:prstGeom>
        </p:spPr>
        <p:txBody>
          <a:bodyPr wrap="square">
            <a:spAutoFit/>
          </a:bodyPr>
          <a:lstStyle/>
          <a:p>
            <a:pPr algn="ctr"/>
            <a:r>
              <a:rPr lang="hu-HU" sz="4800" b="1" baseline="30000" dirty="0"/>
              <a:t>C. </a:t>
            </a:r>
            <a:r>
              <a:rPr lang="hu-HU" sz="4800" b="1" baseline="30000" dirty="0">
                <a:solidFill>
                  <a:srgbClr val="007882"/>
                </a:solidFill>
              </a:rPr>
              <a:t>Hogyan kapcsolódnak egymáshoz a világ </a:t>
            </a:r>
            <a:br>
              <a:rPr lang="hu-HU" sz="4800" b="1" baseline="30000" dirty="0">
                <a:solidFill>
                  <a:srgbClr val="007882"/>
                </a:solidFill>
              </a:rPr>
            </a:br>
            <a:r>
              <a:rPr lang="hu-HU" sz="4800" b="1" baseline="30000" dirty="0">
                <a:solidFill>
                  <a:srgbClr val="007882"/>
                </a:solidFill>
              </a:rPr>
              <a:t>legnagyobb pénzügyi piacai?</a:t>
            </a:r>
          </a:p>
        </p:txBody>
      </p:sp>
      <p:sp>
        <p:nvSpPr>
          <p:cNvPr id="12" name="Lekerekített téglalap 11"/>
          <p:cNvSpPr/>
          <p:nvPr/>
        </p:nvSpPr>
        <p:spPr>
          <a:xfrm>
            <a:off x="161926" y="1750646"/>
            <a:ext cx="5746505" cy="4939323"/>
          </a:xfrm>
          <a:prstGeom prst="roundRect">
            <a:avLst>
              <a:gd name="adj" fmla="val 3759"/>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Téglalap 13"/>
          <p:cNvSpPr/>
          <p:nvPr/>
        </p:nvSpPr>
        <p:spPr>
          <a:xfrm>
            <a:off x="161926" y="1888094"/>
            <a:ext cx="5660536" cy="4893647"/>
          </a:xfrm>
          <a:prstGeom prst="rect">
            <a:avLst/>
          </a:prstGeom>
        </p:spPr>
        <p:txBody>
          <a:bodyPr wrap="square">
            <a:spAutoFit/>
          </a:bodyPr>
          <a:lstStyle/>
          <a:p>
            <a:r>
              <a:rPr lang="hu-HU" sz="3600" b="1" baseline="30000" dirty="0"/>
              <a:t>Amikor „besül” a dízelmotor, sok pénz ég el</a:t>
            </a:r>
          </a:p>
          <a:p>
            <a:pPr algn="just"/>
            <a:r>
              <a:rPr lang="hu-HU" sz="3600" baseline="30000" dirty="0"/>
              <a:t>Molnár apu évek óta szeretett volna egy dízelautót. Lenyűgözte az autó formája és fogyasztása, sokáig úgy tudta, hogy a károsanyag-kibocsátása is megfelel az egyre szigorúbb környezetvédelmi előírásoknak. Aztán bombaként robbant a hír, hogy az utóbbi előírások kapcsán manipulálták a vizsgálati eredményeket. Személyesen nagyot csalódott a cégben, de ahogy belegondolt, a befektetők New Yorktól Frankfurtig, Londontól Tokióig mind pórul járhattak.</a:t>
            </a:r>
          </a:p>
        </p:txBody>
      </p:sp>
      <p:pic>
        <p:nvPicPr>
          <p:cNvPr id="3" name="Kép 2"/>
          <p:cNvPicPr>
            <a:picLocks noChangeAspect="1"/>
          </p:cNvPicPr>
          <p:nvPr/>
        </p:nvPicPr>
        <p:blipFill rotWithShape="1">
          <a:blip r:embed="rId3">
            <a:extLst>
              <a:ext uri="{28A0092B-C50C-407E-A947-70E740481C1C}">
                <a14:useLocalDpi xmlns:a14="http://schemas.microsoft.com/office/drawing/2010/main" val="0"/>
              </a:ext>
            </a:extLst>
          </a:blip>
          <a:srcRect l="12004" r="-12004"/>
          <a:stretch/>
        </p:blipFill>
        <p:spPr>
          <a:xfrm>
            <a:off x="6156000" y="1750645"/>
            <a:ext cx="8729314" cy="4939323"/>
          </a:xfrm>
          <a:prstGeom prst="rect">
            <a:avLst/>
          </a:prstGeom>
        </p:spPr>
      </p:pic>
    </p:spTree>
    <p:extLst>
      <p:ext uri="{BB962C8B-B14F-4D97-AF65-F5344CB8AC3E}">
        <p14:creationId xmlns:p14="http://schemas.microsoft.com/office/powerpoint/2010/main" val="2049935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7882">
                <a:alpha val="10000"/>
              </a:srgbClr>
            </a:gs>
            <a:gs pos="100000">
              <a:srgbClr val="00A0AE">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1" name="Cím 1"/>
          <p:cNvSpPr txBox="1">
            <a:spLocks/>
          </p:cNvSpPr>
          <p:nvPr/>
        </p:nvSpPr>
        <p:spPr>
          <a:xfrm>
            <a:off x="0" y="0"/>
            <a:ext cx="9869760" cy="42783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007882"/>
                </a:solidFill>
                <a:latin typeface="+mn-lt"/>
              </a:rPr>
              <a:t>62–63. A tőkepiac és termékei – a világ pénz­ügyi piacai – </a:t>
            </a:r>
            <a:r>
              <a:rPr lang="hu-HU" sz="2400" b="1" baseline="30000" dirty="0"/>
              <a:t>C. </a:t>
            </a:r>
            <a:r>
              <a:rPr lang="hu-HU" sz="2400" b="1" baseline="30000" dirty="0">
                <a:solidFill>
                  <a:srgbClr val="007882"/>
                </a:solidFill>
              </a:rPr>
              <a:t>Hogyan kapcsolódnak egymáshoz a világ legnagyobb pénzügyi piacai?</a:t>
            </a:r>
            <a:r>
              <a:rPr lang="hu-HU" sz="2400" b="1" baseline="30000" dirty="0">
                <a:solidFill>
                  <a:srgbClr val="007882"/>
                </a:solidFill>
                <a:latin typeface="+mn-lt"/>
              </a:rPr>
              <a:t> </a:t>
            </a:r>
          </a:p>
        </p:txBody>
      </p:sp>
      <p:sp>
        <p:nvSpPr>
          <p:cNvPr id="8" name="Lekerekített téglalap 7"/>
          <p:cNvSpPr/>
          <p:nvPr/>
        </p:nvSpPr>
        <p:spPr>
          <a:xfrm>
            <a:off x="195385" y="912935"/>
            <a:ext cx="11834689" cy="5690899"/>
          </a:xfrm>
          <a:prstGeom prst="roundRect">
            <a:avLst>
              <a:gd name="adj" fmla="val 2702"/>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8"/>
          <p:cNvSpPr/>
          <p:nvPr/>
        </p:nvSpPr>
        <p:spPr>
          <a:xfrm>
            <a:off x="195385" y="1125411"/>
            <a:ext cx="11825163" cy="5478423"/>
          </a:xfrm>
          <a:prstGeom prst="rect">
            <a:avLst/>
          </a:prstGeom>
        </p:spPr>
        <p:txBody>
          <a:bodyPr wrap="square">
            <a:spAutoFit/>
          </a:bodyPr>
          <a:lstStyle/>
          <a:p>
            <a:pPr algn="just">
              <a:lnSpc>
                <a:spcPts val="3000"/>
              </a:lnSpc>
              <a:spcBef>
                <a:spcPts val="1200"/>
              </a:spcBef>
            </a:pPr>
            <a:r>
              <a:rPr lang="hu-HU" sz="3600" baseline="30000" dirty="0"/>
              <a:t>2015. szeptember 17-én a </a:t>
            </a:r>
            <a:r>
              <a:rPr lang="hu-HU" sz="3600" baseline="30000" dirty="0" err="1"/>
              <a:t>VW-részvényárfolyam</a:t>
            </a:r>
            <a:r>
              <a:rPr lang="hu-HU" sz="3600" baseline="30000" dirty="0"/>
              <a:t> 167,6 euró volt. A rossz hírek és esetleges kártérítési perek miatt az árfolyam szeptember 22-re 115 euróra zuhant, október 2-ra 102 eurós mélypontra süllyedt. Pedig 2015. március 16-án az árfolyam még 250 euró volt.    </a:t>
            </a:r>
          </a:p>
          <a:p>
            <a:pPr algn="just">
              <a:lnSpc>
                <a:spcPts val="3000"/>
              </a:lnSpc>
              <a:spcBef>
                <a:spcPts val="1200"/>
              </a:spcBef>
            </a:pPr>
            <a:r>
              <a:rPr lang="hu-HU" sz="3600" baseline="30000" dirty="0"/>
              <a:t>Készíts egy időrendi táblázatot a részvények aktuális értékéről! Mennyit veszített az a részvénytulajdonos az árfolyamváltozáson ebben az időszakban, akinek 100 darab részvénye volt? </a:t>
            </a:r>
          </a:p>
          <a:p>
            <a:pPr algn="just">
              <a:lnSpc>
                <a:spcPts val="3000"/>
              </a:lnSpc>
              <a:spcBef>
                <a:spcPts val="1200"/>
              </a:spcBef>
            </a:pPr>
            <a:r>
              <a:rPr lang="hu-HU" sz="3600" baseline="30000" dirty="0"/>
              <a:t>Nézz utána, mely tőzsdék indexei a következő rövidítések: NYSE, NASDAQ, DAX, FTSE, XETRA, CAC, </a:t>
            </a:r>
            <a:r>
              <a:rPr lang="hu-HU" sz="3600" baseline="30000" dirty="0" err="1"/>
              <a:t>Nikkei</a:t>
            </a:r>
            <a:r>
              <a:rPr lang="hu-HU" sz="3600" baseline="30000" dirty="0"/>
              <a:t>, BUX!</a:t>
            </a:r>
          </a:p>
          <a:p>
            <a:pPr algn="just">
              <a:lnSpc>
                <a:spcPts val="3000"/>
              </a:lnSpc>
              <a:spcBef>
                <a:spcPts val="1200"/>
              </a:spcBef>
            </a:pPr>
            <a:r>
              <a:rPr lang="hu-HU" sz="3600" baseline="30000" dirty="0"/>
              <a:t>Gyűjtsd össze, hogy hol találhatók a világ legfontosabb pénzügyi központjai, és helyezd el az indexjeleket egy vaktérképen!</a:t>
            </a:r>
          </a:p>
          <a:p>
            <a:pPr algn="just">
              <a:lnSpc>
                <a:spcPts val="3000"/>
              </a:lnSpc>
              <a:spcBef>
                <a:spcPts val="1200"/>
              </a:spcBef>
            </a:pPr>
            <a:r>
              <a:rPr lang="hu-HU" sz="3600" baseline="30000" dirty="0"/>
              <a:t>Nézz utána, hogyan számítják ki a BUX-ot!</a:t>
            </a:r>
          </a:p>
          <a:p>
            <a:pPr algn="just">
              <a:lnSpc>
                <a:spcPts val="3000"/>
              </a:lnSpc>
              <a:spcBef>
                <a:spcPts val="1200"/>
              </a:spcBef>
            </a:pPr>
            <a:r>
              <a:rPr lang="hu-HU" sz="3600" baseline="30000" dirty="0"/>
              <a:t>Fejtsd meg a titkot! Mi köze van a bikának és a medvének a tőzsdéhez?</a:t>
            </a:r>
            <a:endParaRPr lang="hu-HU" sz="3600" spc="-60" baseline="30000" dirty="0"/>
          </a:p>
        </p:txBody>
      </p:sp>
    </p:spTree>
    <p:extLst>
      <p:ext uri="{BB962C8B-B14F-4D97-AF65-F5344CB8AC3E}">
        <p14:creationId xmlns:p14="http://schemas.microsoft.com/office/powerpoint/2010/main" val="3478532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A6AE">
                <a:alpha val="9804"/>
              </a:srgbClr>
            </a:gs>
            <a:gs pos="100000">
              <a:srgbClr val="00A0AE">
                <a:alpha val="24706"/>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7" name="Cím 1"/>
          <p:cNvSpPr>
            <a:spLocks noGrp="1"/>
          </p:cNvSpPr>
          <p:nvPr>
            <p:ph type="ctrTitle"/>
          </p:nvPr>
        </p:nvSpPr>
        <p:spPr>
          <a:xfrm>
            <a:off x="0" y="2172677"/>
            <a:ext cx="12192000" cy="1219200"/>
          </a:xfrm>
        </p:spPr>
        <p:txBody>
          <a:bodyPr>
            <a:normAutofit/>
          </a:bodyPr>
          <a:lstStyle/>
          <a:p>
            <a:r>
              <a:rPr lang="hu-HU" sz="7200" b="1" baseline="30000" dirty="0">
                <a:solidFill>
                  <a:srgbClr val="007882"/>
                </a:solidFill>
                <a:latin typeface="+mn-lt"/>
              </a:rPr>
              <a:t>Összegzés</a:t>
            </a:r>
          </a:p>
        </p:txBody>
      </p:sp>
      <p:sp>
        <p:nvSpPr>
          <p:cNvPr id="8" name="Téglalap 7"/>
          <p:cNvSpPr/>
          <p:nvPr/>
        </p:nvSpPr>
        <p:spPr>
          <a:xfrm>
            <a:off x="0" y="3552122"/>
            <a:ext cx="12192000" cy="707886"/>
          </a:xfrm>
          <a:prstGeom prst="rect">
            <a:avLst/>
          </a:prstGeom>
        </p:spPr>
        <p:txBody>
          <a:bodyPr wrap="square">
            <a:spAutoFit/>
          </a:bodyPr>
          <a:lstStyle/>
          <a:p>
            <a:pPr algn="ctr"/>
            <a:r>
              <a:rPr lang="hu-HU" sz="6000" i="0" u="none" strike="noStrike" baseline="30000" dirty="0">
                <a:solidFill>
                  <a:srgbClr val="000000"/>
                </a:solidFill>
              </a:rPr>
              <a:t>A legfontosabb tudnivalók</a:t>
            </a:r>
          </a:p>
        </p:txBody>
      </p:sp>
    </p:spTree>
    <p:extLst>
      <p:ext uri="{BB962C8B-B14F-4D97-AF65-F5344CB8AC3E}">
        <p14:creationId xmlns:p14="http://schemas.microsoft.com/office/powerpoint/2010/main" val="1605525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7882">
                <a:alpha val="10000"/>
              </a:srgbClr>
            </a:gs>
            <a:gs pos="100000">
              <a:srgbClr val="00A0AE">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2" name="Téglalap 1"/>
          <p:cNvSpPr/>
          <p:nvPr/>
        </p:nvSpPr>
        <p:spPr>
          <a:xfrm>
            <a:off x="78155" y="1463963"/>
            <a:ext cx="6115945" cy="5632311"/>
          </a:xfrm>
          <a:prstGeom prst="rect">
            <a:avLst/>
          </a:prstGeom>
        </p:spPr>
        <p:txBody>
          <a:bodyPr wrap="square">
            <a:spAutoFit/>
          </a:bodyPr>
          <a:lstStyle/>
          <a:p>
            <a:pPr algn="just">
              <a:lnSpc>
                <a:spcPts val="3000"/>
              </a:lnSpc>
              <a:spcBef>
                <a:spcPts val="1200"/>
              </a:spcBef>
            </a:pPr>
            <a:r>
              <a:rPr lang="hu-HU" sz="3600" baseline="30000" dirty="0"/>
              <a:t>Sokszor használjuk szinonimaként a pénz- és tőkepiac elnevezéseket, azonban termékeik és szereplőik miatt fontos különbség van a két piac között. A pénzpiacot és tőkepiacot együtt pénzügyi piacnak nevezzük.</a:t>
            </a:r>
          </a:p>
          <a:p>
            <a:pPr algn="just">
              <a:lnSpc>
                <a:spcPts val="3000"/>
              </a:lnSpc>
              <a:spcBef>
                <a:spcPts val="1200"/>
              </a:spcBef>
            </a:pPr>
            <a:r>
              <a:rPr lang="hu-HU" sz="3600" baseline="30000" dirty="0"/>
              <a:t>A két piac közötti határvonal meghúzásához a jogszabályok is segítenek, amelyeket Magyarországon az EU szabályaival összhangban teremtettek meg. A pénzpiacon hitelintézetek, pénzügyi vállalkozások, szolgáltatók működnek, és pénzügyi szolgáltatásokat (betétgyűjtés, hitelezés, pénzforgalom, pénzügyi lízing stb.) és kiegészítő szolgáltatásokat (pl. pénzváltás) végeznek.</a:t>
            </a:r>
          </a:p>
        </p:txBody>
      </p:sp>
      <p:sp>
        <p:nvSpPr>
          <p:cNvPr id="8"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007882"/>
                </a:solidFill>
                <a:latin typeface="+mn-lt"/>
              </a:rPr>
              <a:t>62–63. A tőkepiac és termékei – a világ pénz­ügyi piacai </a:t>
            </a:r>
          </a:p>
        </p:txBody>
      </p:sp>
      <p:sp>
        <p:nvSpPr>
          <p:cNvPr id="9" name="Téglalap 8"/>
          <p:cNvSpPr/>
          <p:nvPr/>
        </p:nvSpPr>
        <p:spPr>
          <a:xfrm>
            <a:off x="0" y="879188"/>
            <a:ext cx="12192000" cy="584775"/>
          </a:xfrm>
          <a:prstGeom prst="rect">
            <a:avLst/>
          </a:prstGeom>
        </p:spPr>
        <p:txBody>
          <a:bodyPr wrap="square">
            <a:spAutoFit/>
          </a:bodyPr>
          <a:lstStyle/>
          <a:p>
            <a:pPr algn="ctr"/>
            <a:r>
              <a:rPr lang="hu-HU" sz="4800" b="1" baseline="30000" dirty="0"/>
              <a:t>A. </a:t>
            </a:r>
            <a:r>
              <a:rPr lang="hu-HU" sz="4800" b="1" baseline="30000" dirty="0">
                <a:solidFill>
                  <a:srgbClr val="007882"/>
                </a:solidFill>
              </a:rPr>
              <a:t>Hogyan működik a tőkepiac?</a:t>
            </a:r>
          </a:p>
        </p:txBody>
      </p:sp>
      <p:pic>
        <p:nvPicPr>
          <p:cNvPr id="5" name="Kép 4"/>
          <p:cNvPicPr>
            <a:picLocks noChangeAspect="1"/>
          </p:cNvPicPr>
          <p:nvPr/>
        </p:nvPicPr>
        <p:blipFill rotWithShape="1">
          <a:blip r:embed="rId3" cstate="print">
            <a:extLst>
              <a:ext uri="{28A0092B-C50C-407E-A947-70E740481C1C}">
                <a14:useLocalDpi xmlns:a14="http://schemas.microsoft.com/office/drawing/2010/main" val="0"/>
              </a:ext>
            </a:extLst>
          </a:blip>
          <a:srcRect r="9274"/>
          <a:stretch/>
        </p:blipFill>
        <p:spPr>
          <a:xfrm>
            <a:off x="6165779" y="1463963"/>
            <a:ext cx="6016781" cy="4518316"/>
          </a:xfrm>
          <a:prstGeom prst="rect">
            <a:avLst/>
          </a:prstGeom>
        </p:spPr>
      </p:pic>
    </p:spTree>
    <p:extLst>
      <p:ext uri="{BB962C8B-B14F-4D97-AF65-F5344CB8AC3E}">
        <p14:creationId xmlns:p14="http://schemas.microsoft.com/office/powerpoint/2010/main" val="629090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7882">
                <a:alpha val="10000"/>
              </a:srgbClr>
            </a:gs>
            <a:gs pos="100000">
              <a:srgbClr val="00A0AE">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2" name="Téglalap 1"/>
          <p:cNvSpPr/>
          <p:nvPr/>
        </p:nvSpPr>
        <p:spPr>
          <a:xfrm>
            <a:off x="78154" y="866773"/>
            <a:ext cx="7618046" cy="6017032"/>
          </a:xfrm>
          <a:prstGeom prst="rect">
            <a:avLst/>
          </a:prstGeom>
        </p:spPr>
        <p:txBody>
          <a:bodyPr wrap="square">
            <a:spAutoFit/>
          </a:bodyPr>
          <a:lstStyle/>
          <a:p>
            <a:pPr algn="just">
              <a:lnSpc>
                <a:spcPts val="3000"/>
              </a:lnSpc>
              <a:spcBef>
                <a:spcPts val="1200"/>
              </a:spcBef>
            </a:pPr>
            <a:r>
              <a:rPr lang="hu-HU" sz="3600" baseline="30000" dirty="0"/>
              <a:t>A tőkepiacon befektetési szolgáltatók, brókercégek, a tőzsde és a központi értéktár működnek, és az értékpapírok (részvények, kötvények, befektetési jegyek) forgalomba hozatalával, tőzsdére történő bevezetésével, kereskedéssel foglalkoznak. Már egy közepes méretű vállalkozás bővítése is akkora tőkeigényt jelent, amelynek megtérülése több évet igényel. Tehát például a beruházások finanszírozására olyan ötéves futamidejű kötvényt kell a tőkepiacra kibocsátani, amely biztosítja a megtérülés és visszafizetés lehetőségét.</a:t>
            </a:r>
          </a:p>
          <a:p>
            <a:pPr algn="just">
              <a:lnSpc>
                <a:spcPts val="3000"/>
              </a:lnSpc>
              <a:spcBef>
                <a:spcPts val="1200"/>
              </a:spcBef>
            </a:pPr>
            <a:r>
              <a:rPr lang="hu-HU" sz="3600" baseline="30000" dirty="0"/>
              <a:t>A tőkepiacot, mint minden piacot, alapvetően a kereslet és a kínálat kölcsönhatása működteti. A kereslet és kínálat mögött a megtakarítások és a befektetési lehetőségek állnak, ezek pedig további két fontos szereplő – a forrásigénylők és megtakarítók táborának – szándékait fejezik ki. </a:t>
            </a:r>
          </a:p>
        </p:txBody>
      </p:sp>
      <p:sp>
        <p:nvSpPr>
          <p:cNvPr id="8"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007882"/>
                </a:solidFill>
                <a:latin typeface="+mn-lt"/>
              </a:rPr>
              <a:t>62–63. A tőkepiac és termékei – a világ pénz­ügyi piacai – </a:t>
            </a:r>
            <a:r>
              <a:rPr lang="hu-HU" sz="2400" b="1" baseline="30000" dirty="0"/>
              <a:t>A. </a:t>
            </a:r>
            <a:r>
              <a:rPr lang="hu-HU" sz="2400" b="1" baseline="30000" dirty="0">
                <a:solidFill>
                  <a:srgbClr val="007882"/>
                </a:solidFill>
              </a:rPr>
              <a:t>Hogyan működik a tőkepiac?</a:t>
            </a:r>
          </a:p>
        </p:txBody>
      </p:sp>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866773"/>
            <a:ext cx="4495800" cy="5517843"/>
          </a:xfrm>
          <a:prstGeom prst="rect">
            <a:avLst/>
          </a:prstGeom>
        </p:spPr>
      </p:pic>
    </p:spTree>
    <p:extLst>
      <p:ext uri="{BB962C8B-B14F-4D97-AF65-F5344CB8AC3E}">
        <p14:creationId xmlns:p14="http://schemas.microsoft.com/office/powerpoint/2010/main" val="3497054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7882">
                <a:alpha val="10000"/>
              </a:srgbClr>
            </a:gs>
            <a:gs pos="100000">
              <a:srgbClr val="00A0AE">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2" name="Téglalap 1"/>
          <p:cNvSpPr/>
          <p:nvPr/>
        </p:nvSpPr>
        <p:spPr>
          <a:xfrm>
            <a:off x="78154" y="942973"/>
            <a:ext cx="3922346" cy="4708981"/>
          </a:xfrm>
          <a:prstGeom prst="rect">
            <a:avLst/>
          </a:prstGeom>
        </p:spPr>
        <p:txBody>
          <a:bodyPr wrap="square">
            <a:spAutoFit/>
          </a:bodyPr>
          <a:lstStyle/>
          <a:p>
            <a:pPr>
              <a:lnSpc>
                <a:spcPts val="3000"/>
              </a:lnSpc>
              <a:spcBef>
                <a:spcPts val="1200"/>
              </a:spcBef>
            </a:pPr>
            <a:r>
              <a:rPr lang="hu-HU" sz="3600" baseline="30000" dirty="0"/>
              <a:t>A keresleti oldalt a tőke-felhasználók, vagyis például a vállalatok, háztartások és államok finanszírozási </a:t>
            </a:r>
            <a:br>
              <a:rPr lang="hu-HU" sz="3600" baseline="30000" dirty="0"/>
            </a:br>
            <a:r>
              <a:rPr lang="hu-HU" sz="3600" baseline="30000" dirty="0"/>
              <a:t>igénye mozgatja. A </a:t>
            </a:r>
            <a:br>
              <a:rPr lang="hu-HU" sz="3600" baseline="30000" dirty="0"/>
            </a:br>
            <a:r>
              <a:rPr lang="hu-HU" sz="3600" baseline="30000" dirty="0"/>
              <a:t>tőkepiac kínálati </a:t>
            </a:r>
            <a:br>
              <a:rPr lang="hu-HU" sz="3600" baseline="30000" dirty="0"/>
            </a:br>
            <a:r>
              <a:rPr lang="hu-HU" sz="3600" baseline="30000" dirty="0"/>
              <a:t>oldalán az intézményi befektetők (például befektetési alapok, biztosítók, önkéntes pénztárak) és a magánbefektetők (például háztartások) állnak. </a:t>
            </a:r>
          </a:p>
        </p:txBody>
      </p:sp>
      <p:sp>
        <p:nvSpPr>
          <p:cNvPr id="8"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007882"/>
                </a:solidFill>
                <a:latin typeface="+mn-lt"/>
              </a:rPr>
              <a:t>62–63. A tőkepiac és termékei – a világ pénz­ügyi piacai – </a:t>
            </a:r>
            <a:r>
              <a:rPr lang="hu-HU" sz="2400" b="1" baseline="30000" dirty="0"/>
              <a:t>A. </a:t>
            </a:r>
            <a:r>
              <a:rPr lang="hu-HU" sz="2400" b="1" baseline="30000" dirty="0">
                <a:solidFill>
                  <a:srgbClr val="007882"/>
                </a:solidFill>
              </a:rPr>
              <a:t>Hogyan működik a tőkepiac?</a:t>
            </a:r>
          </a:p>
        </p:txBody>
      </p:sp>
      <p:pic>
        <p:nvPicPr>
          <p:cNvPr id="10" name="Kép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950" y="857274"/>
            <a:ext cx="9010650" cy="3996803"/>
          </a:xfrm>
          <a:prstGeom prst="rect">
            <a:avLst/>
          </a:prstGeom>
        </p:spPr>
      </p:pic>
      <p:sp>
        <p:nvSpPr>
          <p:cNvPr id="5" name="Téglalap 4"/>
          <p:cNvSpPr/>
          <p:nvPr/>
        </p:nvSpPr>
        <p:spPr>
          <a:xfrm>
            <a:off x="78153" y="5651954"/>
            <a:ext cx="11856671" cy="1231556"/>
          </a:xfrm>
          <a:prstGeom prst="rect">
            <a:avLst/>
          </a:prstGeom>
        </p:spPr>
        <p:txBody>
          <a:bodyPr wrap="square">
            <a:spAutoFit/>
          </a:bodyPr>
          <a:lstStyle/>
          <a:p>
            <a:pPr algn="just">
              <a:lnSpc>
                <a:spcPts val="3000"/>
              </a:lnSpc>
              <a:spcBef>
                <a:spcPts val="1200"/>
              </a:spcBef>
            </a:pPr>
            <a:r>
              <a:rPr lang="hu-HU" sz="3600" baseline="30000" dirty="0"/>
              <a:t>A tőke gyakran nem fizikailag, hanem valamilyen jogosultságot kifejező okirat, értékpapír formájában jelenik meg, ezért a tőkepiac fontos része az értékpapírpiac, amely döntő  fontosságú egy  fejlett  piacgazdaságban.  </a:t>
            </a:r>
          </a:p>
        </p:txBody>
      </p:sp>
    </p:spTree>
    <p:extLst>
      <p:ext uri="{BB962C8B-B14F-4D97-AF65-F5344CB8AC3E}">
        <p14:creationId xmlns:p14="http://schemas.microsoft.com/office/powerpoint/2010/main" val="4286124912"/>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3248</TotalTime>
  <Words>2334</Words>
  <Application>Microsoft Office PowerPoint</Application>
  <PresentationFormat>Szélesvásznú</PresentationFormat>
  <Paragraphs>82</Paragraphs>
  <Slides>17</Slides>
  <Notes>0</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17</vt:i4>
      </vt:variant>
    </vt:vector>
  </HeadingPairs>
  <TitlesOfParts>
    <vt:vector size="21" baseType="lpstr">
      <vt:lpstr>Arial</vt:lpstr>
      <vt:lpstr>Calibri</vt:lpstr>
      <vt:lpstr>Calibri Light</vt:lpstr>
      <vt:lpstr>Office-téma</vt:lpstr>
      <vt:lpstr>62–63. A tőkepiac és termékei  – a világ pénz­ügyi piacai </vt:lpstr>
      <vt:lpstr>PowerPoint-bemutató</vt:lpstr>
      <vt:lpstr>PowerPoint-bemutató</vt:lpstr>
      <vt:lpstr>PowerPoint-bemutató</vt:lpstr>
      <vt:lpstr>PowerPoint-bemutató</vt:lpstr>
      <vt:lpstr>Összegzés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62–63. A tőkepiac és termékei  – a világ pénz­ügyi piacai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Mindenár .hu</dc:creator>
  <cp:lastModifiedBy>Merényi Zsuzsanna</cp:lastModifiedBy>
  <cp:revision>340</cp:revision>
  <dcterms:created xsi:type="dcterms:W3CDTF">2016-02-25T10:27:13Z</dcterms:created>
  <dcterms:modified xsi:type="dcterms:W3CDTF">2016-04-01T14:45:02Z</dcterms:modified>
</cp:coreProperties>
</file>